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5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89" r:id="rId8"/>
    <p:sldId id="270" r:id="rId9"/>
    <p:sldId id="271" r:id="rId10"/>
    <p:sldId id="273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74" r:id="rId20"/>
    <p:sldId id="276" r:id="rId21"/>
    <p:sldId id="275" r:id="rId22"/>
    <p:sldId id="277" r:id="rId23"/>
    <p:sldId id="278" r:id="rId24"/>
    <p:sldId id="279" r:id="rId25"/>
    <p:sldId id="280" r:id="rId26"/>
    <p:sldId id="282" r:id="rId27"/>
    <p:sldId id="281" r:id="rId28"/>
    <p:sldId id="285" r:id="rId29"/>
    <p:sldId id="283" r:id="rId30"/>
    <p:sldId id="286" r:id="rId31"/>
    <p:sldId id="287" r:id="rId32"/>
    <p:sldId id="284" r:id="rId33"/>
    <p:sldId id="288" r:id="rId34"/>
  </p:sldIdLst>
  <p:sldSz cx="9144000" cy="6858000" type="screen4x3"/>
  <p:notesSz cx="7099300" cy="10234613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CC00FF"/>
    <a:srgbClr val="FF00FF"/>
    <a:srgbClr val="FF6600"/>
    <a:srgbClr val="0080EA"/>
    <a:srgbClr val="6CEAD8"/>
    <a:srgbClr val="35E5FD"/>
    <a:srgbClr val="FEBC16"/>
    <a:srgbClr val="FFCC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160AD645-A1EC-4A96-A209-A69822A65745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376B0AD-FE77-4399-8A32-88831CF05F82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8AADB8-C8FB-46AA-B028-24080B02135E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6FB187-980C-4F15-84F3-7AFEFDA41782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DBF21D-357F-48BD-997E-B5B6C720705A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5B7971-6786-48F9-B74C-CFB8A9566C50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7409853A-FA91-448D-B0B6-8B67BE3967E8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279AAB-CCA8-49D8-B79F-47A7727E197F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DDC40A5C-51C3-4793-BF41-E98BDC18A5FE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356A3844-AB07-4667-A164-012D4661C6CD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F9C0F322-EC65-4F3E-BD53-FDFC88699854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9BC3E15D-BAB6-4E26-B3D4-DC299F68EB42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5839FE42-A95D-470B-8396-7AF58EE4C021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E4FAD8F3-3BDB-4D88-ABD4-CC079DD58EC2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43F6E6-E31E-4124-8B06-8A8159362783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439DA0-B417-4B2B-BF77-1697ED59444B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FEB7AF0B-482A-427E-9F85-30A9ED196ACF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27AF527E-8CB4-40A7-AD89-40918A8827E2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2F82125A-E6DE-42EC-90C9-CBA880DD4116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978B00A-9AA8-4768-A4C8-EC6AEE39B5E8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BD0DD6E-911E-413F-BF50-117D8602C774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320F0CEC-E186-416C-9DA7-FD2EA30C9E36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E58BA71-A16A-4758-A950-04D0ACF0D501}" type="datetimeFigureOut">
              <a:rPr lang="es-ES_tradnl" smtClean="0"/>
              <a:pPr>
                <a:defRPr/>
              </a:pPr>
              <a:t>13/06/2013</a:t>
            </a:fld>
            <a:endParaRPr lang="en-GB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F1EB624-D448-48A0-9449-6537BF5A51A6}" type="slidenum">
              <a:rPr lang="en-GB" smtClean="0"/>
              <a:pPr>
                <a:defRPr/>
              </a:pPr>
              <a:t>‹Nº›</a:t>
            </a:fld>
            <a:endParaRPr lang="en-GB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928662" y="2428868"/>
            <a:ext cx="7043925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ENGLISH</a:t>
            </a:r>
            <a:r>
              <a:rPr lang="en-GB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en-GB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VOWELS</a:t>
            </a:r>
            <a:r>
              <a:rPr lang="en-GB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42976" y="2286000"/>
            <a:ext cx="6929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dirty="0">
                <a:latin typeface="Constantia" pitchFamily="18" charset="0"/>
              </a:rPr>
              <a:t>Another aspect of vowel classification is commonly characterized in terms of the tenseness or laxness of the articulators.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2500298" y="928670"/>
            <a:ext cx="349345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Tenseness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500188" y="571500"/>
            <a:ext cx="61436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400">
                <a:solidFill>
                  <a:srgbClr val="FFFF00"/>
                </a:solidFill>
                <a:latin typeface="Bauhaus 93" pitchFamily="82" charset="0"/>
              </a:rPr>
              <a:t>ENGLISH VOWEL Nº 1/ </a:t>
            </a:r>
            <a:r>
              <a:rPr lang="en-GB" sz="4400">
                <a:solidFill>
                  <a:srgbClr val="FFFF00"/>
                </a:solidFill>
                <a:latin typeface="Constantia" pitchFamily="18" charset="0"/>
              </a:rPr>
              <a:t>i:</a:t>
            </a:r>
            <a:r>
              <a:rPr lang="en-GB" sz="4400">
                <a:solidFill>
                  <a:srgbClr val="FFFF00"/>
                </a:solidFill>
                <a:latin typeface="Bauhaus 93" pitchFamily="82" charset="0"/>
              </a:rPr>
              <a:t>/ </a:t>
            </a:r>
          </a:p>
        </p:txBody>
      </p:sp>
      <p:pic>
        <p:nvPicPr>
          <p:cNvPr id="4" name="3 Imagen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l="61552" t="6082" r="4742" b="75356"/>
          <a:stretch>
            <a:fillRect/>
          </a:stretch>
        </p:blipFill>
        <p:spPr bwMode="auto">
          <a:xfrm>
            <a:off x="4286250" y="1428751"/>
            <a:ext cx="3214688" cy="2571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1428728" y="4271963"/>
            <a:ext cx="6715125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dirty="0">
                <a:latin typeface="Constantia" pitchFamily="18" charset="0"/>
              </a:rPr>
              <a:t>The front of the tongue is raised towards the hard palate. It is a FRONT  vowel. </a:t>
            </a:r>
          </a:p>
          <a:p>
            <a:r>
              <a:rPr lang="en-GB" sz="2400" dirty="0">
                <a:latin typeface="Constantia" pitchFamily="18" charset="0"/>
              </a:rPr>
              <a:t>The tongue is raised towards a close position, so it is a CLOSE vowel. </a:t>
            </a:r>
          </a:p>
          <a:p>
            <a:r>
              <a:rPr lang="en-GB" sz="2400" dirty="0">
                <a:latin typeface="Constantia" pitchFamily="18" charset="0"/>
              </a:rPr>
              <a:t>The tongue is tense </a:t>
            </a:r>
          </a:p>
          <a:p>
            <a:r>
              <a:rPr lang="en-GB" sz="2400" dirty="0">
                <a:latin typeface="Constantia" pitchFamily="18" charset="0"/>
              </a:rPr>
              <a:t>The lips are spread or neutral. </a:t>
            </a:r>
            <a:r>
              <a:rPr lang="en-GB" dirty="0">
                <a:latin typeface="Constantia" pitchFamily="18" charset="0"/>
              </a:rPr>
              <a:t> </a:t>
            </a:r>
          </a:p>
          <a:p>
            <a:endParaRPr lang="en-GB" dirty="0">
              <a:latin typeface="Constantia" pitchFamily="18" charset="0"/>
            </a:endParaRPr>
          </a:p>
        </p:txBody>
      </p:sp>
      <p:pic>
        <p:nvPicPr>
          <p:cNvPr id="6" name="5 Imagen"/>
          <p:cNvPicPr>
            <a:picLocks noChangeAspect="1" noChangeArrowheads="1"/>
          </p:cNvPicPr>
          <p:nvPr/>
        </p:nvPicPr>
        <p:blipFill>
          <a:blip r:embed="rId3" cstate="print"/>
          <a:srcRect l="13225" t="52779" r="50629" b="25926"/>
          <a:stretch>
            <a:fillRect/>
          </a:stretch>
        </p:blipFill>
        <p:spPr bwMode="auto">
          <a:xfrm>
            <a:off x="1500166" y="1428736"/>
            <a:ext cx="285752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643063" y="928688"/>
            <a:ext cx="67151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200" dirty="0">
                <a:latin typeface="Constantia" pitchFamily="18" charset="0"/>
              </a:rPr>
              <a:t>REGULARLY SPELT: </a:t>
            </a:r>
          </a:p>
          <a:p>
            <a:endParaRPr lang="en-GB" sz="3200" dirty="0">
              <a:latin typeface="Constantia" pitchFamily="18" charset="0"/>
            </a:endParaRPr>
          </a:p>
          <a:p>
            <a:r>
              <a:rPr lang="en-GB" sz="3200" dirty="0" err="1">
                <a:solidFill>
                  <a:srgbClr val="FF0000"/>
                </a:solidFill>
                <a:latin typeface="Constantia" pitchFamily="18" charset="0"/>
              </a:rPr>
              <a:t>ee</a:t>
            </a:r>
            <a:r>
              <a:rPr lang="en-GB" sz="3200" dirty="0">
                <a:latin typeface="Constantia" pitchFamily="18" charset="0"/>
              </a:rPr>
              <a:t>: tr</a:t>
            </a:r>
            <a:r>
              <a:rPr lang="en-GB" sz="3200" u="sng" dirty="0">
                <a:solidFill>
                  <a:srgbClr val="FF0000"/>
                </a:solidFill>
                <a:latin typeface="Constantia" pitchFamily="18" charset="0"/>
              </a:rPr>
              <a:t>ee</a:t>
            </a:r>
            <a:r>
              <a:rPr lang="en-GB" sz="3200" dirty="0">
                <a:latin typeface="Constantia" pitchFamily="18" charset="0"/>
              </a:rPr>
              <a:t>, ch</a:t>
            </a:r>
            <a:r>
              <a:rPr lang="en-GB" sz="3200" u="sng" dirty="0">
                <a:solidFill>
                  <a:srgbClr val="FF0000"/>
                </a:solidFill>
                <a:latin typeface="Constantia" pitchFamily="18" charset="0"/>
              </a:rPr>
              <a:t>ee</a:t>
            </a:r>
            <a:r>
              <a:rPr lang="en-GB" sz="3200" dirty="0">
                <a:latin typeface="Constantia" pitchFamily="18" charset="0"/>
              </a:rPr>
              <a:t>se, cant</a:t>
            </a:r>
            <a:r>
              <a:rPr lang="en-GB" sz="3200" u="sng" dirty="0">
                <a:solidFill>
                  <a:srgbClr val="FF0000"/>
                </a:solidFill>
                <a:latin typeface="Constantia" pitchFamily="18" charset="0"/>
              </a:rPr>
              <a:t>ee</a:t>
            </a:r>
            <a:r>
              <a:rPr lang="en-GB" sz="3200" dirty="0">
                <a:latin typeface="Constantia" pitchFamily="18" charset="0"/>
              </a:rPr>
              <a:t>n </a:t>
            </a:r>
          </a:p>
          <a:p>
            <a:r>
              <a:rPr lang="en-GB" sz="3200" dirty="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3200" dirty="0">
                <a:latin typeface="Constantia" pitchFamily="18" charset="0"/>
              </a:rPr>
              <a:t>: compl</a:t>
            </a:r>
            <a:r>
              <a:rPr lang="en-GB" sz="3200" u="sng" dirty="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3200" dirty="0">
                <a:latin typeface="Constantia" pitchFamily="18" charset="0"/>
              </a:rPr>
              <a:t>te, b</a:t>
            </a:r>
            <a:r>
              <a:rPr lang="en-GB" sz="3200" u="sng" dirty="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3200" dirty="0">
                <a:latin typeface="Constantia" pitchFamily="18" charset="0"/>
              </a:rPr>
              <a:t>, th</a:t>
            </a:r>
            <a:r>
              <a:rPr lang="en-GB" sz="3200" u="sng" dirty="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3200" dirty="0">
                <a:latin typeface="Constantia" pitchFamily="18" charset="0"/>
              </a:rPr>
              <a:t>se </a:t>
            </a:r>
          </a:p>
          <a:p>
            <a:r>
              <a:rPr lang="en-GB" sz="3200" dirty="0">
                <a:solidFill>
                  <a:srgbClr val="00FF00"/>
                </a:solidFill>
                <a:latin typeface="Constantia" pitchFamily="18" charset="0"/>
              </a:rPr>
              <a:t>ea</a:t>
            </a:r>
            <a:r>
              <a:rPr lang="en-GB" sz="3200" dirty="0">
                <a:latin typeface="Constantia" pitchFamily="18" charset="0"/>
              </a:rPr>
              <a:t>: l</a:t>
            </a:r>
            <a:r>
              <a:rPr lang="en-GB" sz="3200" u="sng" dirty="0">
                <a:solidFill>
                  <a:srgbClr val="00FF00"/>
                </a:solidFill>
                <a:latin typeface="Constantia" pitchFamily="18" charset="0"/>
              </a:rPr>
              <a:t>ea</a:t>
            </a:r>
            <a:r>
              <a:rPr lang="en-GB" sz="3200" dirty="0">
                <a:latin typeface="Constantia" pitchFamily="18" charset="0"/>
              </a:rPr>
              <a:t>f, r</a:t>
            </a:r>
            <a:r>
              <a:rPr lang="en-GB" sz="3200" u="sng" dirty="0">
                <a:solidFill>
                  <a:srgbClr val="00FF00"/>
                </a:solidFill>
                <a:latin typeface="Constantia" pitchFamily="18" charset="0"/>
              </a:rPr>
              <a:t>ea</a:t>
            </a:r>
            <a:r>
              <a:rPr lang="en-GB" sz="3200" dirty="0">
                <a:latin typeface="Constantia" pitchFamily="18" charset="0"/>
              </a:rPr>
              <a:t>son, s</a:t>
            </a:r>
            <a:r>
              <a:rPr lang="en-GB" sz="3200" u="sng" dirty="0">
                <a:solidFill>
                  <a:srgbClr val="00FF00"/>
                </a:solidFill>
                <a:latin typeface="Constantia" pitchFamily="18" charset="0"/>
              </a:rPr>
              <a:t>ea</a:t>
            </a:r>
            <a:r>
              <a:rPr lang="en-GB" sz="3200" dirty="0">
                <a:latin typeface="Constantia" pitchFamily="18" charset="0"/>
              </a:rPr>
              <a:t> </a:t>
            </a:r>
          </a:p>
          <a:p>
            <a:r>
              <a:rPr lang="en-GB" sz="3200" dirty="0" err="1">
                <a:solidFill>
                  <a:srgbClr val="FF00FF"/>
                </a:solidFill>
                <a:latin typeface="Constantia" pitchFamily="18" charset="0"/>
              </a:rPr>
              <a:t>ie</a:t>
            </a:r>
            <a:r>
              <a:rPr lang="en-GB" sz="3200" dirty="0">
                <a:latin typeface="Constantia" pitchFamily="18" charset="0"/>
              </a:rPr>
              <a:t>: p</a:t>
            </a:r>
            <a:r>
              <a:rPr lang="en-GB" sz="3200" u="sng" dirty="0">
                <a:solidFill>
                  <a:srgbClr val="FF00FF"/>
                </a:solidFill>
                <a:latin typeface="Constantia" pitchFamily="18" charset="0"/>
              </a:rPr>
              <a:t>ie</a:t>
            </a:r>
            <a:r>
              <a:rPr lang="en-GB" sz="3200" dirty="0">
                <a:latin typeface="Constantia" pitchFamily="18" charset="0"/>
              </a:rPr>
              <a:t>ce, f</a:t>
            </a:r>
            <a:r>
              <a:rPr lang="en-GB" sz="3200" u="sng" dirty="0">
                <a:solidFill>
                  <a:srgbClr val="FF00FF"/>
                </a:solidFill>
                <a:latin typeface="Constantia" pitchFamily="18" charset="0"/>
              </a:rPr>
              <a:t>ie</a:t>
            </a:r>
            <a:r>
              <a:rPr lang="en-GB" sz="3200" dirty="0">
                <a:latin typeface="Constantia" pitchFamily="18" charset="0"/>
              </a:rPr>
              <a:t>ld, s</a:t>
            </a:r>
            <a:r>
              <a:rPr lang="en-GB" sz="3200" u="sng" dirty="0">
                <a:solidFill>
                  <a:srgbClr val="FF00FF"/>
                </a:solidFill>
                <a:latin typeface="Constantia" pitchFamily="18" charset="0"/>
              </a:rPr>
              <a:t>ie</a:t>
            </a:r>
            <a:r>
              <a:rPr lang="en-GB" sz="3200" dirty="0">
                <a:latin typeface="Constantia" pitchFamily="18" charset="0"/>
              </a:rPr>
              <a:t>ge</a:t>
            </a:r>
          </a:p>
          <a:p>
            <a:r>
              <a:rPr lang="en-GB" sz="3200" dirty="0" err="1">
                <a:solidFill>
                  <a:srgbClr val="FF0000"/>
                </a:solidFill>
                <a:latin typeface="Constantia" pitchFamily="18" charset="0"/>
              </a:rPr>
              <a:t>ey</a:t>
            </a:r>
            <a:r>
              <a:rPr lang="en-GB" sz="3200" dirty="0">
                <a:latin typeface="Constantia" pitchFamily="18" charset="0"/>
              </a:rPr>
              <a:t>, </a:t>
            </a:r>
            <a:r>
              <a:rPr lang="en-GB" sz="3200" dirty="0" err="1">
                <a:solidFill>
                  <a:srgbClr val="FF0000"/>
                </a:solidFill>
                <a:latin typeface="Constantia" pitchFamily="18" charset="0"/>
              </a:rPr>
              <a:t>ei</a:t>
            </a:r>
            <a:r>
              <a:rPr lang="en-GB" sz="3200" dirty="0">
                <a:latin typeface="Constantia" pitchFamily="18" charset="0"/>
              </a:rPr>
              <a:t>: s</a:t>
            </a:r>
            <a:r>
              <a:rPr lang="en-GB" sz="3200" u="sng" dirty="0">
                <a:solidFill>
                  <a:srgbClr val="FF0000"/>
                </a:solidFill>
                <a:latin typeface="Constantia" pitchFamily="18" charset="0"/>
              </a:rPr>
              <a:t>ei</a:t>
            </a:r>
            <a:r>
              <a:rPr lang="en-GB" sz="3200" dirty="0">
                <a:latin typeface="Constantia" pitchFamily="18" charset="0"/>
              </a:rPr>
              <a:t>ze, k</a:t>
            </a:r>
            <a:r>
              <a:rPr lang="en-GB" sz="3200" u="sng" dirty="0">
                <a:solidFill>
                  <a:srgbClr val="FF0000"/>
                </a:solidFill>
                <a:latin typeface="Constantia" pitchFamily="18" charset="0"/>
              </a:rPr>
              <a:t>ey</a:t>
            </a:r>
            <a:r>
              <a:rPr lang="en-GB" sz="3200" dirty="0">
                <a:latin typeface="Constantia" pitchFamily="18" charset="0"/>
              </a:rPr>
              <a:t>, rec</a:t>
            </a:r>
            <a:r>
              <a:rPr lang="en-GB" sz="3200" u="sng" dirty="0">
                <a:solidFill>
                  <a:srgbClr val="FF0000"/>
                </a:solidFill>
                <a:latin typeface="Constantia" pitchFamily="18" charset="0"/>
              </a:rPr>
              <a:t>ei</a:t>
            </a:r>
            <a:r>
              <a:rPr lang="en-GB" sz="3200" dirty="0">
                <a:latin typeface="Constantia" pitchFamily="18" charset="0"/>
              </a:rPr>
              <a:t>ve</a:t>
            </a:r>
          </a:p>
          <a:p>
            <a:r>
              <a:rPr lang="en-GB" sz="3200" dirty="0" err="1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en-GB" sz="3200" dirty="0">
                <a:latin typeface="Constantia" pitchFamily="18" charset="0"/>
              </a:rPr>
              <a:t>: mach</a:t>
            </a:r>
            <a:r>
              <a:rPr lang="en-GB" sz="3200" u="sng" dirty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en-GB" sz="3200" dirty="0">
                <a:latin typeface="Constantia" pitchFamily="18" charset="0"/>
              </a:rPr>
              <a:t>ne, pol</a:t>
            </a:r>
            <a:r>
              <a:rPr lang="en-GB" sz="3200" u="sng" dirty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en-GB" sz="3200" dirty="0">
                <a:latin typeface="Constantia" pitchFamily="18" charset="0"/>
              </a:rPr>
              <a:t>ce, prest</a:t>
            </a:r>
            <a:r>
              <a:rPr lang="en-GB" sz="3200" u="sng" dirty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en-GB" sz="3200" dirty="0">
                <a:latin typeface="Constantia" pitchFamily="18" charset="0"/>
              </a:rPr>
              <a:t>ge, su</a:t>
            </a:r>
            <a:r>
              <a:rPr lang="en-GB" sz="3200" u="sng" dirty="0">
                <a:solidFill>
                  <a:srgbClr val="FFFF00"/>
                </a:solidFill>
                <a:latin typeface="Constantia" pitchFamily="18" charset="0"/>
              </a:rPr>
              <a:t>i</a:t>
            </a:r>
            <a:r>
              <a:rPr lang="en-GB" sz="3200" dirty="0">
                <a:latin typeface="Constantia" pitchFamily="18" charset="0"/>
              </a:rPr>
              <a:t>te </a:t>
            </a:r>
          </a:p>
        </p:txBody>
      </p:sp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1714500" y="5143500"/>
            <a:ext cx="4000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200" dirty="0">
                <a:latin typeface="Constantia" pitchFamily="18" charset="0"/>
              </a:rPr>
              <a:t>NOTE: p</a:t>
            </a:r>
            <a:r>
              <a:rPr lang="en-GB" sz="3200" dirty="0">
                <a:solidFill>
                  <a:srgbClr val="00FF00"/>
                </a:solidFill>
                <a:latin typeface="Constantia" pitchFamily="18" charset="0"/>
              </a:rPr>
              <a:t>eo</a:t>
            </a:r>
            <a:r>
              <a:rPr lang="en-GB" sz="3200" dirty="0">
                <a:latin typeface="Constantia" pitchFamily="18" charset="0"/>
              </a:rPr>
              <a:t>ple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500188" y="571500"/>
            <a:ext cx="6143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400" dirty="0">
                <a:solidFill>
                  <a:srgbClr val="FFFF00"/>
                </a:solidFill>
                <a:latin typeface="Bauhaus 93" pitchFamily="82" charset="0"/>
              </a:rPr>
              <a:t>ENGLISH VOWEL Nº 2 /</a:t>
            </a:r>
            <a:r>
              <a:rPr lang="en-GB" sz="5400" b="1" dirty="0">
                <a:solidFill>
                  <a:srgbClr val="FFFF00"/>
                </a:solidFill>
                <a:latin typeface="Constantia" pitchFamily="18" charset="0"/>
              </a:rPr>
              <a:t>ɪ</a:t>
            </a:r>
            <a:r>
              <a:rPr lang="en-GB" sz="4400" dirty="0">
                <a:solidFill>
                  <a:srgbClr val="FFFF00"/>
                </a:solidFill>
                <a:latin typeface="Bauhaus 93" pitchFamily="82" charset="0"/>
              </a:rPr>
              <a:t>/ </a:t>
            </a:r>
          </a:p>
        </p:txBody>
      </p:sp>
      <p:pic>
        <p:nvPicPr>
          <p:cNvPr id="3" name="2 Imagen"/>
          <p:cNvPicPr>
            <a:picLocks noChangeAspect="1" noChangeArrowheads="1"/>
          </p:cNvPicPr>
          <p:nvPr/>
        </p:nvPicPr>
        <p:blipFill>
          <a:blip r:embed="rId2" cstate="print"/>
          <a:srcRect l="11990" t="75516" r="49323"/>
          <a:stretch>
            <a:fillRect/>
          </a:stretch>
        </p:blipFill>
        <p:spPr bwMode="auto">
          <a:xfrm>
            <a:off x="1143000" y="1556792"/>
            <a:ext cx="2803525" cy="2658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 l="61926" t="48517" r="6139" b="34193"/>
          <a:stretch>
            <a:fillRect/>
          </a:stretch>
        </p:blipFill>
        <p:spPr bwMode="auto">
          <a:xfrm>
            <a:off x="3929063" y="1571625"/>
            <a:ext cx="3076575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>
            <a:spLocks noChangeArrowheads="1"/>
          </p:cNvSpPr>
          <p:nvPr/>
        </p:nvSpPr>
        <p:spPr bwMode="auto">
          <a:xfrm>
            <a:off x="928688" y="4271963"/>
            <a:ext cx="7358062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>
                <a:latin typeface="Constantia" pitchFamily="18" charset="0"/>
              </a:rPr>
              <a:t>The front of the tongue is raised towards the hard palate. It is a FRONT  vowel. </a:t>
            </a:r>
          </a:p>
          <a:p>
            <a:r>
              <a:rPr lang="en-GB" sz="2400">
                <a:latin typeface="Constantia" pitchFamily="18" charset="0"/>
              </a:rPr>
              <a:t>The tongue height is  near a half close position, so it is a half close vowel. </a:t>
            </a:r>
          </a:p>
          <a:p>
            <a:r>
              <a:rPr lang="en-GB" sz="2400">
                <a:latin typeface="Constantia" pitchFamily="18" charset="0"/>
              </a:rPr>
              <a:t>The tongue is lax.  </a:t>
            </a:r>
          </a:p>
          <a:p>
            <a:r>
              <a:rPr lang="en-GB" sz="2400">
                <a:latin typeface="Constantia" pitchFamily="18" charset="0"/>
              </a:rPr>
              <a:t>The lips are spread.  </a:t>
            </a:r>
          </a:p>
          <a:p>
            <a:endParaRPr lang="en-GB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214438" y="928688"/>
            <a:ext cx="70008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200">
                <a:latin typeface="Constantia" pitchFamily="18" charset="0"/>
              </a:rPr>
              <a:t>REGULARLY SPELT: </a:t>
            </a:r>
          </a:p>
          <a:p>
            <a:endParaRPr lang="en-GB" sz="3200">
              <a:latin typeface="Constantia" pitchFamily="18" charset="0"/>
            </a:endParaRPr>
          </a:p>
          <a:p>
            <a:r>
              <a:rPr lang="en-GB" sz="3200">
                <a:solidFill>
                  <a:srgbClr val="00FF00"/>
                </a:solidFill>
                <a:latin typeface="Constantia" pitchFamily="18" charset="0"/>
              </a:rPr>
              <a:t>i</a:t>
            </a:r>
            <a:r>
              <a:rPr lang="en-GB" sz="3200">
                <a:latin typeface="Constantia" pitchFamily="18" charset="0"/>
              </a:rPr>
              <a:t>: f</a:t>
            </a:r>
            <a:r>
              <a:rPr lang="en-GB" sz="3200">
                <a:solidFill>
                  <a:srgbClr val="00FF00"/>
                </a:solidFill>
                <a:latin typeface="Constantia" pitchFamily="18" charset="0"/>
              </a:rPr>
              <a:t>i</a:t>
            </a:r>
            <a:r>
              <a:rPr lang="en-GB" sz="3200">
                <a:latin typeface="Constantia" pitchFamily="18" charset="0"/>
              </a:rPr>
              <a:t>fth, r</a:t>
            </a:r>
            <a:r>
              <a:rPr lang="en-GB" sz="3200">
                <a:solidFill>
                  <a:srgbClr val="00FF00"/>
                </a:solidFill>
                <a:latin typeface="Constantia" pitchFamily="18" charset="0"/>
              </a:rPr>
              <a:t>i</a:t>
            </a:r>
            <a:r>
              <a:rPr lang="en-GB" sz="3200">
                <a:latin typeface="Constantia" pitchFamily="18" charset="0"/>
              </a:rPr>
              <a:t>ch, s</a:t>
            </a:r>
            <a:r>
              <a:rPr lang="en-GB" sz="3200">
                <a:solidFill>
                  <a:srgbClr val="00FF00"/>
                </a:solidFill>
                <a:latin typeface="Constantia" pitchFamily="18" charset="0"/>
              </a:rPr>
              <a:t>i</a:t>
            </a:r>
            <a:r>
              <a:rPr lang="en-GB" sz="3200">
                <a:latin typeface="Constantia" pitchFamily="18" charset="0"/>
              </a:rPr>
              <a:t>t, w</a:t>
            </a:r>
            <a:r>
              <a:rPr lang="en-GB" sz="3200">
                <a:solidFill>
                  <a:srgbClr val="00FF00"/>
                </a:solidFill>
                <a:latin typeface="Constantia" pitchFamily="18" charset="0"/>
              </a:rPr>
              <a:t>i</a:t>
            </a:r>
            <a:r>
              <a:rPr lang="en-GB" sz="3200">
                <a:latin typeface="Constantia" pitchFamily="18" charset="0"/>
              </a:rPr>
              <a:t>th </a:t>
            </a:r>
          </a:p>
          <a:p>
            <a:r>
              <a:rPr lang="en-GB" sz="3200">
                <a:solidFill>
                  <a:srgbClr val="FF0000"/>
                </a:solidFill>
                <a:latin typeface="Constantia" pitchFamily="18" charset="0"/>
              </a:rPr>
              <a:t>y</a:t>
            </a:r>
            <a:r>
              <a:rPr lang="en-GB" sz="3200">
                <a:latin typeface="Constantia" pitchFamily="18" charset="0"/>
              </a:rPr>
              <a:t>: cit</a:t>
            </a:r>
            <a:r>
              <a:rPr lang="en-GB" sz="3200">
                <a:solidFill>
                  <a:srgbClr val="FF0000"/>
                </a:solidFill>
                <a:latin typeface="Constantia" pitchFamily="18" charset="0"/>
              </a:rPr>
              <a:t>y</a:t>
            </a:r>
            <a:r>
              <a:rPr lang="en-GB" sz="3200">
                <a:latin typeface="Constantia" pitchFamily="18" charset="0"/>
              </a:rPr>
              <a:t>, rh</a:t>
            </a:r>
            <a:r>
              <a:rPr lang="en-GB" sz="3200">
                <a:solidFill>
                  <a:srgbClr val="FF0000"/>
                </a:solidFill>
                <a:latin typeface="Constantia" pitchFamily="18" charset="0"/>
              </a:rPr>
              <a:t>y</a:t>
            </a:r>
            <a:r>
              <a:rPr lang="en-GB" sz="3200">
                <a:latin typeface="Constantia" pitchFamily="18" charset="0"/>
              </a:rPr>
              <a:t>thm,  s</a:t>
            </a:r>
            <a:r>
              <a:rPr lang="en-GB" sz="3200">
                <a:solidFill>
                  <a:srgbClr val="FF0000"/>
                </a:solidFill>
                <a:latin typeface="Constantia" pitchFamily="18" charset="0"/>
              </a:rPr>
              <a:t>y</a:t>
            </a:r>
            <a:r>
              <a:rPr lang="en-GB" sz="3200">
                <a:latin typeface="Constantia" pitchFamily="18" charset="0"/>
              </a:rPr>
              <a:t>mbol</a:t>
            </a:r>
          </a:p>
          <a:p>
            <a:r>
              <a:rPr lang="en-GB" sz="320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3200">
                <a:latin typeface="Constantia" pitchFamily="18" charset="0"/>
              </a:rPr>
              <a:t>: pr</a:t>
            </a:r>
            <a:r>
              <a:rPr lang="en-GB" sz="320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3200">
                <a:latin typeface="Constantia" pitchFamily="18" charset="0"/>
              </a:rPr>
              <a:t>tty, need</a:t>
            </a:r>
            <a:r>
              <a:rPr lang="en-GB" sz="320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3200">
                <a:latin typeface="Constantia" pitchFamily="18" charset="0"/>
              </a:rPr>
              <a:t>d, wick</a:t>
            </a:r>
            <a:r>
              <a:rPr lang="en-GB" sz="320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3200">
                <a:latin typeface="Constantia" pitchFamily="18" charset="0"/>
              </a:rPr>
              <a:t>d, </a:t>
            </a:r>
            <a:r>
              <a:rPr lang="en-GB" sz="320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3200">
                <a:latin typeface="Constantia" pitchFamily="18" charset="0"/>
              </a:rPr>
              <a:t>xcept. carel</a:t>
            </a:r>
            <a:r>
              <a:rPr lang="en-GB" sz="320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3200">
                <a:latin typeface="Constantia" pitchFamily="18" charset="0"/>
              </a:rPr>
              <a:t>ss</a:t>
            </a:r>
          </a:p>
          <a:p>
            <a:r>
              <a:rPr lang="en-GB" sz="3200">
                <a:solidFill>
                  <a:srgbClr val="FF00FF"/>
                </a:solidFill>
                <a:latin typeface="Constantia" pitchFamily="18" charset="0"/>
              </a:rPr>
              <a:t>ie</a:t>
            </a:r>
            <a:r>
              <a:rPr lang="en-GB" sz="3200">
                <a:latin typeface="Constantia" pitchFamily="18" charset="0"/>
              </a:rPr>
              <a:t>: lad</a:t>
            </a:r>
            <a:r>
              <a:rPr lang="en-GB" sz="3200">
                <a:solidFill>
                  <a:srgbClr val="FF00FF"/>
                </a:solidFill>
                <a:latin typeface="Constantia" pitchFamily="18" charset="0"/>
              </a:rPr>
              <a:t>ie</a:t>
            </a:r>
            <a:r>
              <a:rPr lang="en-GB" sz="3200">
                <a:latin typeface="Constantia" pitchFamily="18" charset="0"/>
              </a:rPr>
              <a:t>s, cit</a:t>
            </a:r>
            <a:r>
              <a:rPr lang="en-GB" sz="3200">
                <a:solidFill>
                  <a:srgbClr val="FF00FF"/>
                </a:solidFill>
                <a:latin typeface="Constantia" pitchFamily="18" charset="0"/>
              </a:rPr>
              <a:t>ie</a:t>
            </a:r>
            <a:r>
              <a:rPr lang="en-GB" sz="3200">
                <a:latin typeface="Constantia" pitchFamily="18" charset="0"/>
              </a:rPr>
              <a:t>s, countr</a:t>
            </a:r>
            <a:r>
              <a:rPr lang="en-GB" sz="3200">
                <a:solidFill>
                  <a:srgbClr val="FF00FF"/>
                </a:solidFill>
                <a:latin typeface="Constantia" pitchFamily="18" charset="0"/>
              </a:rPr>
              <a:t>ie</a:t>
            </a:r>
            <a:r>
              <a:rPr lang="en-GB" sz="3200">
                <a:latin typeface="Constantia" pitchFamily="18" charset="0"/>
              </a:rPr>
              <a:t>s</a:t>
            </a:r>
          </a:p>
          <a:p>
            <a:r>
              <a:rPr lang="en-GB" sz="3200">
                <a:solidFill>
                  <a:srgbClr val="FF6600"/>
                </a:solidFill>
                <a:latin typeface="Constantia" pitchFamily="18" charset="0"/>
              </a:rPr>
              <a:t>a</a:t>
            </a:r>
            <a:r>
              <a:rPr lang="en-GB" sz="3200">
                <a:latin typeface="Constantia" pitchFamily="18" charset="0"/>
              </a:rPr>
              <a:t>: vill</a:t>
            </a:r>
            <a:r>
              <a:rPr lang="en-GB" sz="3200">
                <a:solidFill>
                  <a:srgbClr val="FF6600"/>
                </a:solidFill>
                <a:latin typeface="Constantia" pitchFamily="18" charset="0"/>
              </a:rPr>
              <a:t>a</a:t>
            </a:r>
            <a:r>
              <a:rPr lang="en-GB" sz="3200">
                <a:latin typeface="Constantia" pitchFamily="18" charset="0"/>
              </a:rPr>
              <a:t>ge, priv</a:t>
            </a:r>
            <a:r>
              <a:rPr lang="en-GB" sz="3200">
                <a:solidFill>
                  <a:srgbClr val="FF6600"/>
                </a:solidFill>
                <a:latin typeface="Constantia" pitchFamily="18" charset="0"/>
              </a:rPr>
              <a:t>a</a:t>
            </a:r>
            <a:r>
              <a:rPr lang="en-GB" sz="3200">
                <a:latin typeface="Constantia" pitchFamily="18" charset="0"/>
              </a:rPr>
              <a:t>te</a:t>
            </a:r>
          </a:p>
          <a:p>
            <a:r>
              <a:rPr lang="en-GB" sz="3200">
                <a:latin typeface="Constantia" pitchFamily="18" charset="0"/>
              </a:rPr>
              <a:t> </a:t>
            </a:r>
          </a:p>
        </p:txBody>
      </p:sp>
      <p:sp>
        <p:nvSpPr>
          <p:cNvPr id="3" name="2 CuadroTexto"/>
          <p:cNvSpPr txBox="1">
            <a:spLocks noChangeArrowheads="1"/>
          </p:cNvSpPr>
          <p:nvPr/>
        </p:nvSpPr>
        <p:spPr bwMode="auto">
          <a:xfrm>
            <a:off x="1071563" y="5143500"/>
            <a:ext cx="4071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200">
                <a:latin typeface="Constantia" pitchFamily="18" charset="0"/>
              </a:rPr>
              <a:t>NOTE: b</a:t>
            </a:r>
            <a:r>
              <a:rPr lang="en-GB" sz="3200">
                <a:solidFill>
                  <a:srgbClr val="00FF00"/>
                </a:solidFill>
                <a:latin typeface="Constantia" pitchFamily="18" charset="0"/>
              </a:rPr>
              <a:t>ui</a:t>
            </a:r>
            <a:r>
              <a:rPr lang="en-GB" sz="3200">
                <a:latin typeface="Constantia" pitchFamily="18" charset="0"/>
              </a:rPr>
              <a:t>ld, Sund</a:t>
            </a:r>
            <a:r>
              <a:rPr lang="en-GB" sz="3200">
                <a:solidFill>
                  <a:srgbClr val="00FF00"/>
                </a:solidFill>
                <a:latin typeface="Constantia" pitchFamily="18" charset="0"/>
              </a:rPr>
              <a:t>ay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500188" y="571500"/>
            <a:ext cx="61436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400" dirty="0">
                <a:solidFill>
                  <a:srgbClr val="FFFF00"/>
                </a:solidFill>
                <a:latin typeface="Bauhaus 93" pitchFamily="82" charset="0"/>
              </a:rPr>
              <a:t>ENGLISH VOWEL Nº 3 / </a:t>
            </a:r>
            <a:r>
              <a:rPr lang="en-GB" sz="4400" dirty="0">
                <a:solidFill>
                  <a:srgbClr val="FFFF00"/>
                </a:solidFill>
                <a:latin typeface="Constantia" pitchFamily="18" charset="0"/>
              </a:rPr>
              <a:t>e</a:t>
            </a:r>
            <a:r>
              <a:rPr lang="en-GB" sz="4400" dirty="0">
                <a:solidFill>
                  <a:srgbClr val="FFFF00"/>
                </a:solidFill>
                <a:latin typeface="Bauhaus 93" pitchFamily="82" charset="0"/>
              </a:rPr>
              <a:t> / </a:t>
            </a:r>
          </a:p>
        </p:txBody>
      </p:sp>
      <p:pic>
        <p:nvPicPr>
          <p:cNvPr id="3" name="2 Imagen"/>
          <p:cNvPicPr>
            <a:picLocks noChangeAspect="1" noChangeArrowheads="1"/>
          </p:cNvPicPr>
          <p:nvPr/>
        </p:nvPicPr>
        <p:blipFill>
          <a:blip r:embed="rId2" cstate="print"/>
          <a:srcRect l="8818" t="5350" r="55379" b="75104"/>
          <a:stretch>
            <a:fillRect/>
          </a:stretch>
        </p:blipFill>
        <p:spPr bwMode="auto">
          <a:xfrm>
            <a:off x="1643063" y="1285875"/>
            <a:ext cx="26431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 l="62257" t="8093" r="8113" b="76370"/>
          <a:stretch>
            <a:fillRect/>
          </a:stretch>
        </p:blipFill>
        <p:spPr bwMode="auto">
          <a:xfrm>
            <a:off x="4500563" y="1285875"/>
            <a:ext cx="2671762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1000125" y="4071938"/>
            <a:ext cx="7572375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onstantia" pitchFamily="18" charset="0"/>
              </a:rPr>
              <a:t>The front of the tongue is raised so, it is a FRONT  vowel. </a:t>
            </a:r>
          </a:p>
          <a:p>
            <a:r>
              <a:rPr lang="en-GB" sz="2800">
                <a:latin typeface="Constantia" pitchFamily="18" charset="0"/>
              </a:rPr>
              <a:t>The tongue height  is between half close and half open. </a:t>
            </a:r>
          </a:p>
          <a:p>
            <a:r>
              <a:rPr lang="en-GB" sz="2800">
                <a:latin typeface="Constantia" pitchFamily="18" charset="0"/>
              </a:rPr>
              <a:t>The tongue is lax.</a:t>
            </a:r>
          </a:p>
          <a:p>
            <a:r>
              <a:rPr lang="en-GB" sz="2800">
                <a:latin typeface="Constantia" pitchFamily="18" charset="0"/>
              </a:rPr>
              <a:t>The lips are slightly spread.   </a:t>
            </a:r>
          </a:p>
          <a:p>
            <a:endParaRPr lang="en-GB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643063" y="928688"/>
            <a:ext cx="685800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>
                <a:latin typeface="Constantia" pitchFamily="18" charset="0"/>
              </a:rPr>
              <a:t>REGULARLY SPELT: </a:t>
            </a:r>
          </a:p>
          <a:p>
            <a:endParaRPr lang="en-GB" sz="3600">
              <a:latin typeface="Constantia" pitchFamily="18" charset="0"/>
            </a:endParaRPr>
          </a:p>
          <a:p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e</a:t>
            </a:r>
            <a:r>
              <a:rPr lang="en-GB" sz="3600">
                <a:latin typeface="Constantia" pitchFamily="18" charset="0"/>
              </a:rPr>
              <a:t>: b</a:t>
            </a:r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e</a:t>
            </a:r>
            <a:r>
              <a:rPr lang="en-GB" sz="3600">
                <a:latin typeface="Constantia" pitchFamily="18" charset="0"/>
              </a:rPr>
              <a:t>d, w</a:t>
            </a:r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e</a:t>
            </a:r>
            <a:r>
              <a:rPr lang="en-GB" sz="3600">
                <a:latin typeface="Constantia" pitchFamily="18" charset="0"/>
              </a:rPr>
              <a:t>t, w</a:t>
            </a:r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e</a:t>
            </a:r>
            <a:r>
              <a:rPr lang="en-GB" sz="3600">
                <a:latin typeface="Constantia" pitchFamily="18" charset="0"/>
              </a:rPr>
              <a:t>nt </a:t>
            </a:r>
          </a:p>
          <a:p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ea</a:t>
            </a:r>
            <a:r>
              <a:rPr lang="en-GB" sz="3600">
                <a:latin typeface="Constantia" pitchFamily="18" charset="0"/>
              </a:rPr>
              <a:t>: br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ea</a:t>
            </a:r>
            <a:r>
              <a:rPr lang="en-GB" sz="3600">
                <a:latin typeface="Constantia" pitchFamily="18" charset="0"/>
              </a:rPr>
              <a:t>th, d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ea</a:t>
            </a:r>
            <a:r>
              <a:rPr lang="en-GB" sz="3600">
                <a:latin typeface="Constantia" pitchFamily="18" charset="0"/>
              </a:rPr>
              <a:t>d, h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ea</a:t>
            </a:r>
            <a:r>
              <a:rPr lang="en-GB" sz="3600">
                <a:latin typeface="Constantia" pitchFamily="18" charset="0"/>
              </a:rPr>
              <a:t>d</a:t>
            </a:r>
          </a:p>
          <a:p>
            <a:r>
              <a:rPr lang="en-GB" sz="3600">
                <a:solidFill>
                  <a:srgbClr val="FF0000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: m</a:t>
            </a:r>
            <a:r>
              <a:rPr lang="en-GB" sz="3600">
                <a:solidFill>
                  <a:srgbClr val="FF0000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ny, Th</a:t>
            </a:r>
            <a:r>
              <a:rPr lang="en-GB" sz="3600">
                <a:solidFill>
                  <a:srgbClr val="FF0000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mes</a:t>
            </a:r>
          </a:p>
          <a:p>
            <a:endParaRPr lang="en-GB" sz="3600">
              <a:latin typeface="Constantia" pitchFamily="18" charset="0"/>
            </a:endParaRPr>
          </a:p>
          <a:p>
            <a:r>
              <a:rPr lang="en-GB" sz="3600">
                <a:latin typeface="Constantia" pitchFamily="18" charset="0"/>
              </a:rPr>
              <a:t>NOTE: s</a:t>
            </a:r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ay</a:t>
            </a:r>
            <a:r>
              <a:rPr lang="en-GB" sz="3600">
                <a:latin typeface="Constantia" pitchFamily="18" charset="0"/>
              </a:rPr>
              <a:t>s, s</a:t>
            </a:r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ai</a:t>
            </a:r>
            <a:r>
              <a:rPr lang="en-GB" sz="3600">
                <a:latin typeface="Constantia" pitchFamily="18" charset="0"/>
              </a:rPr>
              <a:t>d, b</a:t>
            </a:r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u</a:t>
            </a:r>
            <a:r>
              <a:rPr lang="en-GB" sz="3600">
                <a:latin typeface="Constantia" pitchFamily="18" charset="0"/>
              </a:rPr>
              <a:t>ry, G</a:t>
            </a:r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eo</a:t>
            </a:r>
            <a:r>
              <a:rPr lang="en-GB" sz="3600">
                <a:latin typeface="Constantia" pitchFamily="18" charset="0"/>
              </a:rPr>
              <a:t>ffrey, L</a:t>
            </a:r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ei</a:t>
            </a:r>
            <a:r>
              <a:rPr lang="en-GB" sz="3600">
                <a:latin typeface="Constantia" pitchFamily="18" charset="0"/>
              </a:rPr>
              <a:t>cester, fr</a:t>
            </a:r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ie</a:t>
            </a:r>
            <a:r>
              <a:rPr lang="en-GB" sz="3600">
                <a:latin typeface="Constantia" pitchFamily="18" charset="0"/>
              </a:rPr>
              <a:t>nd, </a:t>
            </a:r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te, ag</a:t>
            </a:r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ai</a:t>
            </a:r>
            <a:r>
              <a:rPr lang="en-GB" sz="3600">
                <a:latin typeface="Constantia" pitchFamily="18" charset="0"/>
              </a:rPr>
              <a:t>n. </a:t>
            </a:r>
          </a:p>
          <a:p>
            <a:r>
              <a:rPr lang="en-GB" sz="3600">
                <a:latin typeface="Constantia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500188" y="571500"/>
            <a:ext cx="61436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400">
                <a:solidFill>
                  <a:srgbClr val="FFFF00"/>
                </a:solidFill>
                <a:latin typeface="Bauhaus 93" pitchFamily="82" charset="0"/>
              </a:rPr>
              <a:t>ENGLISH VOWEL Nº 4 /</a:t>
            </a:r>
            <a:r>
              <a:rPr lang="en-GB" sz="4400">
                <a:solidFill>
                  <a:srgbClr val="FFFF00"/>
                </a:solidFill>
                <a:latin typeface="Constantia" pitchFamily="18" charset="0"/>
              </a:rPr>
              <a:t>æ</a:t>
            </a:r>
            <a:r>
              <a:rPr lang="en-GB" sz="4400">
                <a:solidFill>
                  <a:srgbClr val="FFFF00"/>
                </a:solidFill>
                <a:latin typeface="Bauhaus 93" pitchFamily="82" charset="0"/>
              </a:rPr>
              <a:t>/ </a:t>
            </a:r>
          </a:p>
        </p:txBody>
      </p:sp>
      <p:pic>
        <p:nvPicPr>
          <p:cNvPr id="3" name="2 Imagen"/>
          <p:cNvPicPr>
            <a:picLocks noChangeAspect="1" noChangeArrowheads="1"/>
          </p:cNvPicPr>
          <p:nvPr/>
        </p:nvPicPr>
        <p:blipFill>
          <a:blip r:embed="rId2" cstate="print"/>
          <a:srcRect l="8818" t="24690" r="55379" b="57510"/>
          <a:stretch>
            <a:fillRect/>
          </a:stretch>
        </p:blipFill>
        <p:spPr bwMode="auto">
          <a:xfrm>
            <a:off x="1785938" y="1268760"/>
            <a:ext cx="271405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/>
          <p:cNvPicPr>
            <a:picLocks noChangeAspect="1" noChangeArrowheads="1"/>
          </p:cNvPicPr>
          <p:nvPr/>
        </p:nvPicPr>
        <p:blipFill>
          <a:blip r:embed="rId3" cstate="print">
            <a:lum bright="-30000" contrast="40000"/>
          </a:blip>
          <a:srcRect l="62257" t="43343" r="8113" b="38251"/>
          <a:stretch>
            <a:fillRect/>
          </a:stretch>
        </p:blipFill>
        <p:spPr bwMode="auto">
          <a:xfrm>
            <a:off x="4500563" y="1268760"/>
            <a:ext cx="2814637" cy="258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928688" y="3903663"/>
            <a:ext cx="7715250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onstantia" pitchFamily="18" charset="0"/>
              </a:rPr>
              <a:t>The front of the tongue is raised so, it is a FRONT  vowel. </a:t>
            </a:r>
          </a:p>
          <a:p>
            <a:r>
              <a:rPr lang="en-GB" sz="2800">
                <a:latin typeface="Constantia" pitchFamily="18" charset="0"/>
              </a:rPr>
              <a:t>The height of the tongue is between half open and open. </a:t>
            </a:r>
          </a:p>
          <a:p>
            <a:r>
              <a:rPr lang="en-GB" sz="2800">
                <a:latin typeface="Constantia" pitchFamily="18" charset="0"/>
              </a:rPr>
              <a:t>The tongue is lax.</a:t>
            </a:r>
          </a:p>
          <a:p>
            <a:r>
              <a:rPr lang="en-GB" sz="2800">
                <a:latin typeface="Constantia" pitchFamily="18" charset="0"/>
              </a:rPr>
              <a:t>The lips are  spread.   </a:t>
            </a:r>
          </a:p>
          <a:p>
            <a:endParaRPr lang="en-GB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643063" y="928688"/>
            <a:ext cx="607218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>
                <a:latin typeface="Constantia" pitchFamily="18" charset="0"/>
              </a:rPr>
              <a:t>REGULARLY SPELT: </a:t>
            </a:r>
          </a:p>
          <a:p>
            <a:endParaRPr lang="en-GB" sz="3600">
              <a:latin typeface="Constantia" pitchFamily="18" charset="0"/>
            </a:endParaRPr>
          </a:p>
          <a:p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: h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nd, l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mp, m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cho, m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rry, r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sh, s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>
                <a:latin typeface="Constantia" pitchFamily="18" charset="0"/>
              </a:rPr>
              <a:t>t </a:t>
            </a:r>
          </a:p>
          <a:p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ai</a:t>
            </a:r>
            <a:r>
              <a:rPr lang="en-GB" sz="3600">
                <a:latin typeface="Constantia" pitchFamily="18" charset="0"/>
              </a:rPr>
              <a:t>: pl</a:t>
            </a:r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ai</a:t>
            </a:r>
            <a:r>
              <a:rPr lang="en-GB" sz="3600">
                <a:latin typeface="Constantia" pitchFamily="18" charset="0"/>
              </a:rPr>
              <a:t>d, pl</a:t>
            </a:r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ai</a:t>
            </a:r>
            <a:r>
              <a:rPr lang="en-GB" sz="3600">
                <a:latin typeface="Constantia" pitchFamily="18" charset="0"/>
              </a:rPr>
              <a:t>t </a:t>
            </a:r>
          </a:p>
          <a:p>
            <a:r>
              <a:rPr lang="en-GB" sz="3600">
                <a:latin typeface="Constantia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500188" y="357188"/>
            <a:ext cx="6143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400">
                <a:solidFill>
                  <a:srgbClr val="FFFF00"/>
                </a:solidFill>
                <a:latin typeface="Bauhaus 93" pitchFamily="82" charset="0"/>
              </a:rPr>
              <a:t>ENGLISH VOWEL Nº 5 /</a:t>
            </a:r>
            <a:r>
              <a:rPr lang="en-GB" sz="4800" b="1">
                <a:solidFill>
                  <a:srgbClr val="FFFF00"/>
                </a:solidFill>
                <a:latin typeface="Bauhaus 93" pitchFamily="82" charset="0"/>
              </a:rPr>
              <a:t>ɑ</a:t>
            </a:r>
            <a:r>
              <a:rPr lang="en-GB" sz="4400">
                <a:solidFill>
                  <a:srgbClr val="FFFF00"/>
                </a:solidFill>
                <a:latin typeface="Bauhaus 93" pitchFamily="82" charset="0"/>
              </a:rPr>
              <a:t>:/ </a:t>
            </a:r>
          </a:p>
        </p:txBody>
      </p:sp>
      <p:pic>
        <p:nvPicPr>
          <p:cNvPr id="3" name="2 Imagen"/>
          <p:cNvPicPr>
            <a:picLocks noChangeAspect="1" noChangeArrowheads="1"/>
          </p:cNvPicPr>
          <p:nvPr/>
        </p:nvPicPr>
        <p:blipFill>
          <a:blip r:embed="rId2" cstate="print"/>
          <a:srcRect l="7936" t="5556" r="52029" b="73456"/>
          <a:stretch>
            <a:fillRect/>
          </a:stretch>
        </p:blipFill>
        <p:spPr bwMode="auto">
          <a:xfrm>
            <a:off x="1547664" y="1124744"/>
            <a:ext cx="292893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 l="62080" t="6932" r="7761" b="79588"/>
          <a:stretch>
            <a:fillRect/>
          </a:stretch>
        </p:blipFill>
        <p:spPr bwMode="auto">
          <a:xfrm>
            <a:off x="4429125" y="1143000"/>
            <a:ext cx="30289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214438" y="3929063"/>
            <a:ext cx="70723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>
                <a:latin typeface="Constantia" pitchFamily="18" charset="0"/>
              </a:rPr>
              <a:t>The back of the tongue is raised , so it is a BACK vowel. </a:t>
            </a:r>
          </a:p>
          <a:p>
            <a:r>
              <a:rPr lang="en-GB" sz="2800">
                <a:latin typeface="Constantia" pitchFamily="18" charset="0"/>
              </a:rPr>
              <a:t>It is  an OPEN vowel because the tongue  is quite low down in the mouth. </a:t>
            </a:r>
          </a:p>
          <a:p>
            <a:r>
              <a:rPr lang="en-GB" sz="2800">
                <a:latin typeface="Constantia" pitchFamily="18" charset="0"/>
              </a:rPr>
              <a:t>The tongue is tense.</a:t>
            </a:r>
          </a:p>
          <a:p>
            <a:r>
              <a:rPr lang="en-GB" sz="2800">
                <a:latin typeface="Constantia" pitchFamily="18" charset="0"/>
              </a:rPr>
              <a:t>The lips are  rounded.</a:t>
            </a:r>
            <a:endParaRPr lang="es-E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000100" y="500042"/>
            <a:ext cx="7072312" cy="54848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en-GB" sz="3200" b="1" dirty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en-US" sz="3600" dirty="0">
                <a:latin typeface="Constantia" pitchFamily="18" charset="0"/>
              </a:rPr>
              <a:t>Vowel sounds are classified in terms of: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GB" sz="3600" dirty="0">
                <a:latin typeface="Constantia" pitchFamily="18" charset="0"/>
              </a:rPr>
              <a:t>Tongue height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GB" sz="3600" dirty="0">
                <a:latin typeface="Constantia" pitchFamily="18" charset="0"/>
              </a:rPr>
              <a:t>Tongue </a:t>
            </a:r>
            <a:r>
              <a:rPr lang="en-GB" sz="3600" dirty="0" err="1">
                <a:latin typeface="Constantia" pitchFamily="18" charset="0"/>
              </a:rPr>
              <a:t>backness</a:t>
            </a:r>
            <a:r>
              <a:rPr lang="en-GB" sz="3600" dirty="0">
                <a:latin typeface="Constantia" pitchFamily="18" charset="0"/>
              </a:rPr>
              <a:t>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GB" sz="3600" dirty="0">
                <a:latin typeface="Constantia" pitchFamily="18" charset="0"/>
              </a:rPr>
              <a:t>Lip rounding 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en-GB" sz="3600" dirty="0">
                <a:latin typeface="Constantia" pitchFamily="18" charset="0"/>
              </a:rPr>
              <a:t>Tenseness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571500" y="428625"/>
            <a:ext cx="8072438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dirty="0">
                <a:latin typeface="Constantia" pitchFamily="18" charset="0"/>
              </a:rPr>
              <a:t>REGULARLY SPELT: </a:t>
            </a:r>
          </a:p>
          <a:p>
            <a:r>
              <a:rPr lang="en-GB" sz="3600" dirty="0">
                <a:solidFill>
                  <a:srgbClr val="00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: p</a:t>
            </a:r>
            <a:r>
              <a:rPr lang="en-GB" sz="3600" dirty="0">
                <a:solidFill>
                  <a:srgbClr val="00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ss, ch</a:t>
            </a:r>
            <a:r>
              <a:rPr lang="en-GB" sz="3600" dirty="0">
                <a:solidFill>
                  <a:srgbClr val="00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rge, b</a:t>
            </a:r>
            <a:r>
              <a:rPr lang="en-GB" sz="3600" dirty="0">
                <a:solidFill>
                  <a:srgbClr val="00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th, tom</a:t>
            </a:r>
            <a:r>
              <a:rPr lang="en-GB" sz="3600" dirty="0">
                <a:solidFill>
                  <a:srgbClr val="00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to, f</a:t>
            </a:r>
            <a:r>
              <a:rPr lang="en-GB" sz="3600" dirty="0">
                <a:solidFill>
                  <a:srgbClr val="00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ther, br</a:t>
            </a:r>
            <a:r>
              <a:rPr lang="en-GB" sz="3600" dirty="0">
                <a:solidFill>
                  <a:srgbClr val="00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nch</a:t>
            </a:r>
          </a:p>
          <a:p>
            <a:r>
              <a:rPr lang="en-GB" sz="3600" dirty="0" err="1">
                <a:solidFill>
                  <a:srgbClr val="FFFF00"/>
                </a:solidFill>
                <a:latin typeface="Constantia" pitchFamily="18" charset="0"/>
              </a:rPr>
              <a:t>ar</a:t>
            </a:r>
            <a:r>
              <a:rPr lang="en-GB" sz="3600" dirty="0">
                <a:latin typeface="Constantia" pitchFamily="18" charset="0"/>
              </a:rPr>
              <a:t>: p</a:t>
            </a:r>
            <a:r>
              <a:rPr lang="en-GB" sz="3600" dirty="0">
                <a:solidFill>
                  <a:srgbClr val="FFFF00"/>
                </a:solidFill>
                <a:latin typeface="Constantia" pitchFamily="18" charset="0"/>
              </a:rPr>
              <a:t>ar</a:t>
            </a:r>
            <a:r>
              <a:rPr lang="en-GB" sz="3600" dirty="0">
                <a:latin typeface="Constantia" pitchFamily="18" charset="0"/>
              </a:rPr>
              <a:t>t, c</a:t>
            </a:r>
            <a:r>
              <a:rPr lang="en-GB" sz="3600" dirty="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r, m</a:t>
            </a:r>
            <a:r>
              <a:rPr lang="en-GB" sz="3600" dirty="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rch</a:t>
            </a:r>
          </a:p>
          <a:p>
            <a:r>
              <a:rPr lang="en-GB" sz="3600" dirty="0">
                <a:solidFill>
                  <a:srgbClr val="FF0000"/>
                </a:solidFill>
                <a:latin typeface="Constantia" pitchFamily="18" charset="0"/>
              </a:rPr>
              <a:t>ear</a:t>
            </a:r>
            <a:r>
              <a:rPr lang="en-GB" sz="3600" dirty="0">
                <a:latin typeface="Constantia" pitchFamily="18" charset="0"/>
              </a:rPr>
              <a:t>: h</a:t>
            </a:r>
            <a:r>
              <a:rPr lang="en-GB" sz="3600" dirty="0">
                <a:solidFill>
                  <a:srgbClr val="FF0000"/>
                </a:solidFill>
                <a:latin typeface="Constantia" pitchFamily="18" charset="0"/>
              </a:rPr>
              <a:t>ea</a:t>
            </a:r>
            <a:r>
              <a:rPr lang="en-GB" sz="3600" dirty="0">
                <a:latin typeface="Constantia" pitchFamily="18" charset="0"/>
              </a:rPr>
              <a:t>rt, h</a:t>
            </a:r>
            <a:r>
              <a:rPr lang="en-GB" sz="3600" dirty="0">
                <a:solidFill>
                  <a:srgbClr val="FF0000"/>
                </a:solidFill>
                <a:latin typeface="Constantia" pitchFamily="18" charset="0"/>
              </a:rPr>
              <a:t>ea</a:t>
            </a:r>
            <a:r>
              <a:rPr lang="en-GB" sz="3600" dirty="0">
                <a:latin typeface="Constantia" pitchFamily="18" charset="0"/>
              </a:rPr>
              <a:t>rth</a:t>
            </a:r>
          </a:p>
          <a:p>
            <a:r>
              <a:rPr lang="en-GB" sz="3600" dirty="0" err="1">
                <a:solidFill>
                  <a:srgbClr val="FF00FF"/>
                </a:solidFill>
                <a:latin typeface="Constantia" pitchFamily="18" charset="0"/>
              </a:rPr>
              <a:t>er</a:t>
            </a:r>
            <a:r>
              <a:rPr lang="en-GB" sz="3600" dirty="0">
                <a:latin typeface="Constantia" pitchFamily="18" charset="0"/>
              </a:rPr>
              <a:t>: cl</a:t>
            </a:r>
            <a:r>
              <a:rPr lang="en-GB" sz="3600" dirty="0">
                <a:solidFill>
                  <a:srgbClr val="FF00FF"/>
                </a:solidFill>
                <a:latin typeface="Constantia" pitchFamily="18" charset="0"/>
              </a:rPr>
              <a:t>er</a:t>
            </a:r>
            <a:r>
              <a:rPr lang="en-GB" sz="3600" dirty="0">
                <a:latin typeface="Constantia" pitchFamily="18" charset="0"/>
              </a:rPr>
              <a:t>k. D</a:t>
            </a:r>
            <a:r>
              <a:rPr lang="en-GB" sz="3600" dirty="0">
                <a:solidFill>
                  <a:srgbClr val="FF00FF"/>
                </a:solidFill>
                <a:latin typeface="Constantia" pitchFamily="18" charset="0"/>
              </a:rPr>
              <a:t>er</a:t>
            </a:r>
            <a:r>
              <a:rPr lang="en-GB" sz="3600" dirty="0">
                <a:latin typeface="Constantia" pitchFamily="18" charset="0"/>
              </a:rPr>
              <a:t>by, s</a:t>
            </a:r>
            <a:r>
              <a:rPr lang="en-GB" sz="3600" dirty="0">
                <a:solidFill>
                  <a:srgbClr val="FF00FF"/>
                </a:solidFill>
                <a:latin typeface="Constantia" pitchFamily="18" charset="0"/>
              </a:rPr>
              <a:t>er</a:t>
            </a:r>
            <a:r>
              <a:rPr lang="en-GB" sz="3600" dirty="0">
                <a:latin typeface="Constantia" pitchFamily="18" charset="0"/>
              </a:rPr>
              <a:t>geant</a:t>
            </a:r>
          </a:p>
          <a:p>
            <a:r>
              <a:rPr lang="en-GB" sz="3600" dirty="0">
                <a:solidFill>
                  <a:srgbClr val="00B0F0"/>
                </a:solidFill>
                <a:latin typeface="Constantia" pitchFamily="18" charset="0"/>
              </a:rPr>
              <a:t>al</a:t>
            </a:r>
            <a:r>
              <a:rPr lang="en-GB" sz="3600" dirty="0">
                <a:latin typeface="Constantia" pitchFamily="18" charset="0"/>
              </a:rPr>
              <a:t>: c</a:t>
            </a:r>
            <a:r>
              <a:rPr lang="en-GB" sz="3600" dirty="0">
                <a:solidFill>
                  <a:srgbClr val="00B0F0"/>
                </a:solidFill>
                <a:latin typeface="Constantia" pitchFamily="18" charset="0"/>
              </a:rPr>
              <a:t>al</a:t>
            </a:r>
            <a:r>
              <a:rPr lang="en-GB" sz="3600" dirty="0">
                <a:latin typeface="Constantia" pitchFamily="18" charset="0"/>
              </a:rPr>
              <a:t>m, p</a:t>
            </a:r>
            <a:r>
              <a:rPr lang="en-GB" sz="3600" dirty="0">
                <a:solidFill>
                  <a:srgbClr val="00B0F0"/>
                </a:solidFill>
                <a:latin typeface="Constantia" pitchFamily="18" charset="0"/>
              </a:rPr>
              <a:t>al</a:t>
            </a:r>
            <a:r>
              <a:rPr lang="en-GB" sz="3600" dirty="0">
                <a:latin typeface="Constantia" pitchFamily="18" charset="0"/>
              </a:rPr>
              <a:t>m, h</a:t>
            </a:r>
            <a:r>
              <a:rPr lang="en-GB" sz="3600" dirty="0">
                <a:solidFill>
                  <a:srgbClr val="00B0F0"/>
                </a:solidFill>
                <a:latin typeface="Constantia" pitchFamily="18" charset="0"/>
              </a:rPr>
              <a:t>al</a:t>
            </a:r>
            <a:r>
              <a:rPr lang="en-GB" sz="3600" dirty="0">
                <a:latin typeface="Constantia" pitchFamily="18" charset="0"/>
              </a:rPr>
              <a:t>f </a:t>
            </a:r>
          </a:p>
          <a:p>
            <a:r>
              <a:rPr lang="en-GB" sz="3600" dirty="0">
                <a:solidFill>
                  <a:srgbClr val="FF6600"/>
                </a:solidFill>
                <a:latin typeface="Constantia" pitchFamily="18" charset="0"/>
              </a:rPr>
              <a:t>au</a:t>
            </a:r>
            <a:r>
              <a:rPr lang="en-GB" sz="3600" dirty="0">
                <a:latin typeface="Constantia" pitchFamily="18" charset="0"/>
              </a:rPr>
              <a:t>: </a:t>
            </a:r>
            <a:r>
              <a:rPr lang="en-GB" sz="3600" dirty="0">
                <a:solidFill>
                  <a:srgbClr val="FF6600"/>
                </a:solidFill>
                <a:latin typeface="Constantia" pitchFamily="18" charset="0"/>
              </a:rPr>
              <a:t>au</a:t>
            </a:r>
            <a:r>
              <a:rPr lang="en-GB" sz="3600" dirty="0">
                <a:latin typeface="Constantia" pitchFamily="18" charset="0"/>
              </a:rPr>
              <a:t>nt, l</a:t>
            </a:r>
            <a:r>
              <a:rPr lang="en-GB" sz="3600" dirty="0">
                <a:solidFill>
                  <a:srgbClr val="FF6600"/>
                </a:solidFill>
                <a:latin typeface="Constantia" pitchFamily="18" charset="0"/>
              </a:rPr>
              <a:t>au</a:t>
            </a:r>
            <a:r>
              <a:rPr lang="en-GB" sz="3600" dirty="0">
                <a:latin typeface="Constantia" pitchFamily="18" charset="0"/>
              </a:rPr>
              <a:t>gh </a:t>
            </a:r>
          </a:p>
          <a:p>
            <a:endParaRPr lang="en-GB" sz="3600" dirty="0">
              <a:latin typeface="Constantia" pitchFamily="18" charset="0"/>
            </a:endParaRPr>
          </a:p>
          <a:p>
            <a:r>
              <a:rPr lang="en-GB" sz="3600" dirty="0">
                <a:latin typeface="Constantia" pitchFamily="18" charset="0"/>
              </a:rPr>
              <a:t>NOTE: v</a:t>
            </a:r>
            <a:r>
              <a:rPr lang="en-GB" sz="3600" dirty="0">
                <a:solidFill>
                  <a:schemeClr val="accent2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se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 l="62080" t="56354" r="7584" b="29526"/>
          <a:stretch>
            <a:fillRect/>
          </a:stretch>
        </p:blipFill>
        <p:spPr bwMode="auto">
          <a:xfrm>
            <a:off x="4286250" y="1357313"/>
            <a:ext cx="31432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/>
          <p:cNvPicPr>
            <a:picLocks noChangeAspect="1" noChangeArrowheads="1"/>
          </p:cNvPicPr>
          <p:nvPr/>
        </p:nvPicPr>
        <p:blipFill>
          <a:blip r:embed="rId3" cstate="print"/>
          <a:srcRect l="6357" t="41357" r="49500" b="40021"/>
          <a:stretch>
            <a:fillRect/>
          </a:stretch>
        </p:blipFill>
        <p:spPr bwMode="auto">
          <a:xfrm>
            <a:off x="1187624" y="1340768"/>
            <a:ext cx="314325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1143000" y="571500"/>
            <a:ext cx="76438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400">
                <a:solidFill>
                  <a:srgbClr val="FFFF00"/>
                </a:solidFill>
                <a:latin typeface="Bauhaus 93" pitchFamily="82" charset="0"/>
              </a:rPr>
              <a:t>ENGLISH VOWEL Nº 10 /</a:t>
            </a:r>
            <a:r>
              <a:rPr lang="en-GB" sz="4400" b="1">
                <a:solidFill>
                  <a:srgbClr val="FFFF00"/>
                </a:solidFill>
                <a:latin typeface="Bauhaus 93" pitchFamily="82" charset="0"/>
              </a:rPr>
              <a:t>ʌ</a:t>
            </a:r>
            <a:r>
              <a:rPr lang="en-GB" sz="4400">
                <a:solidFill>
                  <a:srgbClr val="FFFF00"/>
                </a:solidFill>
                <a:latin typeface="Bauhaus 93" pitchFamily="82" charset="0"/>
              </a:rPr>
              <a:t>/ </a:t>
            </a: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071563" y="3929063"/>
            <a:ext cx="735806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dirty="0">
                <a:latin typeface="Constantia" pitchFamily="18" charset="0"/>
              </a:rPr>
              <a:t>The </a:t>
            </a:r>
            <a:r>
              <a:rPr lang="en-GB" sz="2800" dirty="0" smtClean="0">
                <a:latin typeface="Constantia" pitchFamily="18" charset="0"/>
              </a:rPr>
              <a:t>central part of the tongue </a:t>
            </a:r>
            <a:r>
              <a:rPr lang="en-GB" sz="2800" dirty="0">
                <a:latin typeface="Constantia" pitchFamily="18" charset="0"/>
              </a:rPr>
              <a:t>is raised , </a:t>
            </a:r>
            <a:r>
              <a:rPr lang="en-GB" sz="2800" dirty="0" smtClean="0">
                <a:latin typeface="Constantia" pitchFamily="18" charset="0"/>
              </a:rPr>
              <a:t>so it is a central vowel.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>
                <a:latin typeface="Constantia" pitchFamily="18" charset="0"/>
              </a:rPr>
              <a:t>The height of the tongue is </a:t>
            </a:r>
            <a:r>
              <a:rPr lang="en-GB" sz="2800" dirty="0" smtClean="0">
                <a:latin typeface="Constantia" pitchFamily="18" charset="0"/>
              </a:rPr>
              <a:t>more half </a:t>
            </a:r>
            <a:r>
              <a:rPr lang="en-GB" sz="2800" dirty="0">
                <a:latin typeface="Constantia" pitchFamily="18" charset="0"/>
              </a:rPr>
              <a:t>open </a:t>
            </a:r>
            <a:r>
              <a:rPr lang="en-GB" sz="2800" dirty="0" smtClean="0">
                <a:latin typeface="Constantia" pitchFamily="18" charset="0"/>
              </a:rPr>
              <a:t>than open. 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>
                <a:latin typeface="Constantia" pitchFamily="18" charset="0"/>
              </a:rPr>
              <a:t>The tongue is lax.</a:t>
            </a:r>
          </a:p>
          <a:p>
            <a:r>
              <a:rPr lang="en-GB" sz="2800" dirty="0">
                <a:latin typeface="Constantia" pitchFamily="18" charset="0"/>
              </a:rPr>
              <a:t>The lips are neutral .</a:t>
            </a:r>
            <a:endParaRPr lang="es-E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571500" y="428625"/>
            <a:ext cx="8072438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>
                <a:latin typeface="Constantia" pitchFamily="18" charset="0"/>
              </a:rPr>
              <a:t>REGULARLY SPELT: </a:t>
            </a:r>
          </a:p>
          <a:p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>
                <a:latin typeface="Constantia" pitchFamily="18" charset="0"/>
              </a:rPr>
              <a:t>: c</a:t>
            </a:r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>
                <a:latin typeface="Constantia" pitchFamily="18" charset="0"/>
              </a:rPr>
              <a:t>t, dr</a:t>
            </a:r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>
                <a:latin typeface="Constantia" pitchFamily="18" charset="0"/>
              </a:rPr>
              <a:t>g, d</a:t>
            </a:r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>
                <a:latin typeface="Constantia" pitchFamily="18" charset="0"/>
              </a:rPr>
              <a:t>ll, s</a:t>
            </a:r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>
                <a:latin typeface="Constantia" pitchFamily="18" charset="0"/>
              </a:rPr>
              <a:t>n, y</a:t>
            </a:r>
            <a:r>
              <a:rPr lang="en-GB" sz="360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>
                <a:latin typeface="Constantia" pitchFamily="18" charset="0"/>
              </a:rPr>
              <a:t>ppie</a:t>
            </a:r>
          </a:p>
          <a:p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: s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n, c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me, am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ng, 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ne, d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ne, c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lour, </a:t>
            </a:r>
          </a:p>
          <a:p>
            <a:r>
              <a:rPr lang="en-GB" sz="3600">
                <a:latin typeface="Constantia" pitchFamily="18" charset="0"/>
              </a:rPr>
              <a:t>m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nkey, m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ther, n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thing, M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nday, </a:t>
            </a:r>
            <a:r>
              <a:rPr lang="en-GB" sz="3600">
                <a:solidFill>
                  <a:srgbClr val="FFFF00"/>
                </a:solidFill>
                <a:latin typeface="Constantia" pitchFamily="18" charset="0"/>
              </a:rPr>
              <a:t>o</a:t>
            </a:r>
            <a:r>
              <a:rPr lang="en-GB" sz="3600">
                <a:latin typeface="Constantia" pitchFamily="18" charset="0"/>
              </a:rPr>
              <a:t>nion</a:t>
            </a:r>
          </a:p>
          <a:p>
            <a:r>
              <a:rPr lang="en-GB" sz="3600">
                <a:solidFill>
                  <a:srgbClr val="FF0000"/>
                </a:solidFill>
                <a:latin typeface="Constantia" pitchFamily="18" charset="0"/>
              </a:rPr>
              <a:t>ou</a:t>
            </a:r>
            <a:r>
              <a:rPr lang="en-GB" sz="3600">
                <a:latin typeface="Constantia" pitchFamily="18" charset="0"/>
              </a:rPr>
              <a:t>: c</a:t>
            </a:r>
            <a:r>
              <a:rPr lang="en-GB" sz="3600">
                <a:solidFill>
                  <a:srgbClr val="FF0000"/>
                </a:solidFill>
                <a:latin typeface="Constantia" pitchFamily="18" charset="0"/>
              </a:rPr>
              <a:t>ou</a:t>
            </a:r>
            <a:r>
              <a:rPr lang="en-GB" sz="3600">
                <a:latin typeface="Constantia" pitchFamily="18" charset="0"/>
              </a:rPr>
              <a:t>ntry, S</a:t>
            </a:r>
            <a:r>
              <a:rPr lang="en-GB" sz="3600">
                <a:solidFill>
                  <a:srgbClr val="FF0000"/>
                </a:solidFill>
                <a:latin typeface="Constantia" pitchFamily="18" charset="0"/>
              </a:rPr>
              <a:t>ou</a:t>
            </a:r>
            <a:r>
              <a:rPr lang="en-GB" sz="3600">
                <a:latin typeface="Constantia" pitchFamily="18" charset="0"/>
              </a:rPr>
              <a:t>thern, c</a:t>
            </a:r>
            <a:r>
              <a:rPr lang="en-GB" sz="3600">
                <a:solidFill>
                  <a:srgbClr val="FF0000"/>
                </a:solidFill>
                <a:latin typeface="Constantia" pitchFamily="18" charset="0"/>
              </a:rPr>
              <a:t>ou</a:t>
            </a:r>
            <a:r>
              <a:rPr lang="en-GB" sz="3600">
                <a:latin typeface="Constantia" pitchFamily="18" charset="0"/>
              </a:rPr>
              <a:t>ple, en</a:t>
            </a:r>
            <a:r>
              <a:rPr lang="en-GB" sz="3600">
                <a:solidFill>
                  <a:srgbClr val="FF0000"/>
                </a:solidFill>
                <a:latin typeface="Constantia" pitchFamily="18" charset="0"/>
              </a:rPr>
              <a:t>ou</a:t>
            </a:r>
            <a:r>
              <a:rPr lang="en-GB" sz="3600">
                <a:latin typeface="Constantia" pitchFamily="18" charset="0"/>
              </a:rPr>
              <a:t>gh, y</a:t>
            </a:r>
            <a:r>
              <a:rPr lang="en-GB" sz="3600">
                <a:solidFill>
                  <a:srgbClr val="FF0000"/>
                </a:solidFill>
                <a:latin typeface="Constantia" pitchFamily="18" charset="0"/>
              </a:rPr>
              <a:t>ou</a:t>
            </a:r>
            <a:r>
              <a:rPr lang="en-GB" sz="3600">
                <a:latin typeface="Constantia" pitchFamily="18" charset="0"/>
              </a:rPr>
              <a:t>ng </a:t>
            </a:r>
          </a:p>
          <a:p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oo</a:t>
            </a:r>
            <a:r>
              <a:rPr lang="en-GB" sz="3600">
                <a:latin typeface="Constantia" pitchFamily="18" charset="0"/>
              </a:rPr>
              <a:t>: bl</a:t>
            </a:r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oo</a:t>
            </a:r>
            <a:r>
              <a:rPr lang="en-GB" sz="3600">
                <a:latin typeface="Constantia" pitchFamily="18" charset="0"/>
              </a:rPr>
              <a:t>d, fl</a:t>
            </a:r>
            <a:r>
              <a:rPr lang="en-GB" sz="3600">
                <a:solidFill>
                  <a:srgbClr val="FF00FF"/>
                </a:solidFill>
                <a:latin typeface="Constantia" pitchFamily="18" charset="0"/>
              </a:rPr>
              <a:t>oo</a:t>
            </a:r>
            <a:r>
              <a:rPr lang="en-GB" sz="3600">
                <a:latin typeface="Constantia" pitchFamily="18" charset="0"/>
              </a:rPr>
              <a:t>d</a:t>
            </a:r>
          </a:p>
          <a:p>
            <a:r>
              <a:rPr lang="en-GB" sz="3600">
                <a:solidFill>
                  <a:srgbClr val="00B0F0"/>
                </a:solidFill>
                <a:latin typeface="Constantia" pitchFamily="18" charset="0"/>
              </a:rPr>
              <a:t>oe</a:t>
            </a:r>
            <a:r>
              <a:rPr lang="en-GB" sz="3600">
                <a:latin typeface="Constantia" pitchFamily="18" charset="0"/>
              </a:rPr>
              <a:t>: d</a:t>
            </a:r>
            <a:r>
              <a:rPr lang="en-GB" sz="3600">
                <a:solidFill>
                  <a:srgbClr val="00B0F0"/>
                </a:solidFill>
                <a:latin typeface="Constantia" pitchFamily="18" charset="0"/>
              </a:rPr>
              <a:t>oe</a:t>
            </a:r>
            <a:r>
              <a:rPr lang="en-GB" sz="3600">
                <a:latin typeface="Constantia" pitchFamily="18" charset="0"/>
              </a:rPr>
              <a:t>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000125" y="285750"/>
            <a:ext cx="76438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400" dirty="0">
                <a:solidFill>
                  <a:srgbClr val="FFFF00"/>
                </a:solidFill>
                <a:latin typeface="Bauhaus 93" pitchFamily="82" charset="0"/>
              </a:rPr>
              <a:t>ENGLISH VOWEL Nº 6 /</a:t>
            </a:r>
            <a:r>
              <a:rPr lang="en-GB" sz="4400" b="1" dirty="0">
                <a:solidFill>
                  <a:srgbClr val="FFFF00"/>
                </a:solidFill>
                <a:latin typeface="Bauhaus 93" pitchFamily="82" charset="0"/>
              </a:rPr>
              <a:t>ɒ</a:t>
            </a:r>
            <a:r>
              <a:rPr lang="en-GB" sz="4400" dirty="0">
                <a:solidFill>
                  <a:srgbClr val="FFFF00"/>
                </a:solidFill>
                <a:latin typeface="Bauhaus 93" pitchFamily="82" charset="0"/>
              </a:rPr>
              <a:t>/ </a:t>
            </a:r>
          </a:p>
        </p:txBody>
      </p:sp>
      <p:pic>
        <p:nvPicPr>
          <p:cNvPr id="29699" name="2 Imagen"/>
          <p:cNvPicPr>
            <a:picLocks noChangeAspect="1" noChangeArrowheads="1"/>
          </p:cNvPicPr>
          <p:nvPr/>
        </p:nvPicPr>
        <p:blipFill>
          <a:blip r:embed="rId2" cstate="print"/>
          <a:srcRect l="8466" t="60185" r="50441" b="21811"/>
          <a:stretch>
            <a:fillRect/>
          </a:stretch>
        </p:blipFill>
        <p:spPr bwMode="auto">
          <a:xfrm>
            <a:off x="1071563" y="1071563"/>
            <a:ext cx="32861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3 Imagen"/>
          <p:cNvPicPr>
            <a:picLocks noChangeAspect="1" noChangeArrowheads="1"/>
          </p:cNvPicPr>
          <p:nvPr/>
        </p:nvPicPr>
        <p:blipFill>
          <a:blip r:embed="rId3" cstate="print"/>
          <a:srcRect l="63315" t="8713" r="8113" b="77065"/>
          <a:stretch>
            <a:fillRect/>
          </a:stretch>
        </p:blipFill>
        <p:spPr bwMode="auto">
          <a:xfrm>
            <a:off x="4500563" y="1071563"/>
            <a:ext cx="371475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071563" y="3929063"/>
            <a:ext cx="735806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dirty="0">
                <a:latin typeface="Constantia" pitchFamily="18" charset="0"/>
              </a:rPr>
              <a:t>The back of the tongue is raised , but is not fully back. </a:t>
            </a:r>
          </a:p>
          <a:p>
            <a:r>
              <a:rPr lang="en-GB" sz="2800" dirty="0">
                <a:latin typeface="Constantia" pitchFamily="18" charset="0"/>
              </a:rPr>
              <a:t>The height of the tongue is between half open and open. </a:t>
            </a:r>
          </a:p>
          <a:p>
            <a:r>
              <a:rPr lang="en-GB" sz="2800" dirty="0">
                <a:latin typeface="Constantia" pitchFamily="18" charset="0"/>
              </a:rPr>
              <a:t>The tongue is lax.</a:t>
            </a:r>
          </a:p>
          <a:p>
            <a:r>
              <a:rPr lang="en-GB" sz="2800" dirty="0">
                <a:latin typeface="Constantia" pitchFamily="18" charset="0"/>
              </a:rPr>
              <a:t>The lips are slightly rounded.</a:t>
            </a:r>
            <a:endParaRPr lang="es-E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571500" y="428625"/>
            <a:ext cx="807243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dirty="0">
                <a:latin typeface="Constantia" pitchFamily="18" charset="0"/>
              </a:rPr>
              <a:t>REGULARLY SPELT: </a:t>
            </a:r>
          </a:p>
          <a:p>
            <a:endParaRPr lang="en-GB" sz="3600" dirty="0" smtClean="0">
              <a:solidFill>
                <a:srgbClr val="00FF00"/>
              </a:solidFill>
              <a:latin typeface="Constantia" pitchFamily="18" charset="0"/>
            </a:endParaRPr>
          </a:p>
          <a:p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: d</a:t>
            </a:r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ck, b</a:t>
            </a:r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nk, h</a:t>
            </a:r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liday, s</a:t>
            </a:r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rry, g</a:t>
            </a:r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ne</a:t>
            </a:r>
            <a:endParaRPr lang="en-GB" sz="3600" dirty="0">
              <a:latin typeface="Constantia" pitchFamily="18" charset="0"/>
            </a:endParaRPr>
          </a:p>
          <a:p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 dirty="0" smtClean="0">
                <a:latin typeface="Constantia" pitchFamily="18" charset="0"/>
              </a:rPr>
              <a:t>: w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s</a:t>
            </a:r>
            <a:r>
              <a:rPr lang="en-GB" sz="3600" dirty="0" smtClean="0">
                <a:latin typeface="Constantia" pitchFamily="18" charset="0"/>
              </a:rPr>
              <a:t>, wh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 dirty="0">
                <a:latin typeface="Constantia" pitchFamily="18" charset="0"/>
              </a:rPr>
              <a:t>t</a:t>
            </a:r>
            <a:r>
              <a:rPr lang="en-GB" sz="3600" dirty="0" smtClean="0">
                <a:latin typeface="Constantia" pitchFamily="18" charset="0"/>
              </a:rPr>
              <a:t>, sw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 dirty="0" smtClean="0">
                <a:latin typeface="Constantia" pitchFamily="18" charset="0"/>
              </a:rPr>
              <a:t>n, w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 dirty="0" smtClean="0">
                <a:latin typeface="Constantia" pitchFamily="18" charset="0"/>
              </a:rPr>
              <a:t>nt, w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 dirty="0" smtClean="0">
                <a:latin typeface="Constantia" pitchFamily="18" charset="0"/>
              </a:rPr>
              <a:t>tch, qu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a</a:t>
            </a:r>
            <a:r>
              <a:rPr lang="en-GB" sz="3600" dirty="0" smtClean="0">
                <a:latin typeface="Constantia" pitchFamily="18" charset="0"/>
              </a:rPr>
              <a:t>lity</a:t>
            </a:r>
            <a:endParaRPr lang="en-GB" sz="3600" dirty="0">
              <a:latin typeface="Constantia" pitchFamily="18" charset="0"/>
            </a:endParaRPr>
          </a:p>
          <a:p>
            <a:r>
              <a:rPr lang="en-GB" sz="3600" dirty="0" err="1">
                <a:solidFill>
                  <a:srgbClr val="FF0000"/>
                </a:solidFill>
                <a:latin typeface="Constantia" pitchFamily="18" charset="0"/>
              </a:rPr>
              <a:t>o</a:t>
            </a:r>
            <a:r>
              <a:rPr lang="en-GB" sz="3600" dirty="0" err="1" smtClean="0">
                <a:solidFill>
                  <a:srgbClr val="FF00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solidFill>
                  <a:srgbClr val="FF0000"/>
                </a:solidFill>
                <a:latin typeface="Constantia" pitchFamily="18" charset="0"/>
              </a:rPr>
              <a:t>, </a:t>
            </a:r>
            <a:r>
              <a:rPr lang="en-GB" sz="3600" dirty="0" err="1" smtClean="0">
                <a:solidFill>
                  <a:srgbClr val="FF0000"/>
                </a:solidFill>
                <a:latin typeface="Constantia" pitchFamily="18" charset="0"/>
              </a:rPr>
              <a:t>ow</a:t>
            </a:r>
            <a:r>
              <a:rPr lang="en-GB" sz="3600" dirty="0" smtClean="0">
                <a:latin typeface="Constantia" pitchFamily="18" charset="0"/>
              </a:rPr>
              <a:t>: c</a:t>
            </a:r>
            <a:r>
              <a:rPr lang="en-GB" sz="3600" dirty="0" smtClean="0">
                <a:solidFill>
                  <a:srgbClr val="FF0000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gh, tr</a:t>
            </a:r>
            <a:r>
              <a:rPr lang="en-GB" sz="3600" dirty="0" smtClean="0">
                <a:solidFill>
                  <a:srgbClr val="FF0000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gh, Gl</a:t>
            </a:r>
            <a:r>
              <a:rPr lang="en-GB" sz="3600" dirty="0" smtClean="0">
                <a:solidFill>
                  <a:srgbClr val="FF0000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cester, kn</a:t>
            </a:r>
            <a:r>
              <a:rPr lang="en-GB" sz="3600" dirty="0" smtClean="0">
                <a:solidFill>
                  <a:srgbClr val="FF0000"/>
                </a:solidFill>
                <a:latin typeface="Constantia" pitchFamily="18" charset="0"/>
              </a:rPr>
              <a:t>ow</a:t>
            </a:r>
            <a:r>
              <a:rPr lang="en-GB" sz="3600" dirty="0" smtClean="0">
                <a:latin typeface="Constantia" pitchFamily="18" charset="0"/>
              </a:rPr>
              <a:t>ledge</a:t>
            </a:r>
            <a:endParaRPr lang="en-GB" sz="3600" dirty="0">
              <a:latin typeface="Constantia" pitchFamily="18" charset="0"/>
            </a:endParaRPr>
          </a:p>
          <a:p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au</a:t>
            </a:r>
            <a:r>
              <a:rPr lang="en-GB" sz="3600" dirty="0" smtClean="0">
                <a:latin typeface="Constantia" pitchFamily="18" charset="0"/>
              </a:rPr>
              <a:t>: bec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au</a:t>
            </a:r>
            <a:r>
              <a:rPr lang="en-GB" sz="3600" dirty="0" smtClean="0">
                <a:latin typeface="Constantia" pitchFamily="18" charset="0"/>
              </a:rPr>
              <a:t>se, s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au</a:t>
            </a:r>
            <a:r>
              <a:rPr lang="en-GB" sz="3600" dirty="0" smtClean="0">
                <a:latin typeface="Constantia" pitchFamily="18" charset="0"/>
              </a:rPr>
              <a:t>sage, l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au</a:t>
            </a:r>
            <a:r>
              <a:rPr lang="en-GB" sz="3600" dirty="0" smtClean="0">
                <a:latin typeface="Constantia" pitchFamily="18" charset="0"/>
              </a:rPr>
              <a:t>rel, 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Au</a:t>
            </a:r>
            <a:r>
              <a:rPr lang="en-GB" sz="3600" dirty="0" smtClean="0">
                <a:latin typeface="Constantia" pitchFamily="18" charset="0"/>
              </a:rPr>
              <a:t>stria, 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Au</a:t>
            </a:r>
            <a:r>
              <a:rPr lang="en-GB" sz="3600" dirty="0" smtClean="0">
                <a:latin typeface="Constantia" pitchFamily="18" charset="0"/>
              </a:rPr>
              <a:t>stralia, c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au</a:t>
            </a:r>
            <a:r>
              <a:rPr lang="en-GB" sz="3600" dirty="0" smtClean="0">
                <a:latin typeface="Constantia" pitchFamily="18" charset="0"/>
              </a:rPr>
              <a:t>liflower</a:t>
            </a:r>
            <a:endParaRPr lang="en-GB" sz="3600" dirty="0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/>
          <p:nvPr/>
        </p:nvPicPr>
        <p:blipFill>
          <a:blip r:embed="rId2" cstate="print"/>
          <a:srcRect l="7937" t="25617" r="50264" b="55247"/>
          <a:stretch>
            <a:fillRect/>
          </a:stretch>
        </p:blipFill>
        <p:spPr bwMode="auto">
          <a:xfrm>
            <a:off x="1000100" y="1000108"/>
            <a:ext cx="335758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>
            <a:spLocks noChangeArrowheads="1"/>
          </p:cNvSpPr>
          <p:nvPr/>
        </p:nvSpPr>
        <p:spPr bwMode="auto">
          <a:xfrm>
            <a:off x="1000125" y="285750"/>
            <a:ext cx="76438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4400" dirty="0">
                <a:solidFill>
                  <a:srgbClr val="FFFF00"/>
                </a:solidFill>
                <a:latin typeface="Bauhaus 93" pitchFamily="82" charset="0"/>
              </a:rPr>
              <a:t>ENGLISH VOWEL Nº </a:t>
            </a:r>
            <a:r>
              <a:rPr lang="en-GB" sz="4400" dirty="0" smtClean="0">
                <a:solidFill>
                  <a:srgbClr val="FFFF00"/>
                </a:solidFill>
                <a:latin typeface="Bauhaus 93" pitchFamily="82" charset="0"/>
              </a:rPr>
              <a:t>7 /</a:t>
            </a:r>
            <a:r>
              <a:rPr lang="en-GB" sz="4400" b="1" dirty="0" smtClean="0">
                <a:solidFill>
                  <a:srgbClr val="FFFF00"/>
                </a:solidFill>
                <a:latin typeface="Bauhaus 93" pitchFamily="82" charset="0"/>
              </a:rPr>
              <a:t>ɔ</a:t>
            </a:r>
            <a:r>
              <a:rPr lang="en-GB" sz="4400" dirty="0" smtClean="0">
                <a:solidFill>
                  <a:srgbClr val="FFFF00"/>
                </a:solidFill>
                <a:latin typeface="Bauhaus 93" pitchFamily="82" charset="0"/>
              </a:rPr>
              <a:t>:/ </a:t>
            </a:r>
            <a:endParaRPr lang="en-GB" sz="4400" dirty="0">
              <a:solidFill>
                <a:srgbClr val="FFFF00"/>
              </a:solidFill>
              <a:latin typeface="Bauhaus 93" pitchFamily="82" charset="0"/>
            </a:endParaRPr>
          </a:p>
        </p:txBody>
      </p:sp>
      <p:pic>
        <p:nvPicPr>
          <p:cNvPr id="4" name="3 Imagen"/>
          <p:cNvPicPr/>
          <p:nvPr/>
        </p:nvPicPr>
        <p:blipFill>
          <a:blip r:embed="rId3" cstate="print"/>
          <a:srcRect l="62787" t="49168" r="7760" b="37004"/>
          <a:stretch>
            <a:fillRect/>
          </a:stretch>
        </p:blipFill>
        <p:spPr bwMode="auto">
          <a:xfrm>
            <a:off x="4357686" y="1000108"/>
            <a:ext cx="364333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071563" y="3929063"/>
            <a:ext cx="735806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dirty="0">
                <a:latin typeface="Constantia" pitchFamily="18" charset="0"/>
              </a:rPr>
              <a:t>The back of the tongue is raised , </a:t>
            </a:r>
            <a:r>
              <a:rPr lang="en-GB" sz="2800" dirty="0" smtClean="0">
                <a:latin typeface="Constantia" pitchFamily="18" charset="0"/>
              </a:rPr>
              <a:t>so it is back vowel. 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 smtClean="0">
                <a:latin typeface="Constantia" pitchFamily="18" charset="0"/>
              </a:rPr>
              <a:t>The </a:t>
            </a:r>
            <a:r>
              <a:rPr lang="en-GB" sz="2800" dirty="0">
                <a:latin typeface="Constantia" pitchFamily="18" charset="0"/>
              </a:rPr>
              <a:t>height of the tongue is between half open </a:t>
            </a:r>
            <a:r>
              <a:rPr lang="en-GB" sz="2800" dirty="0" smtClean="0">
                <a:latin typeface="Constantia" pitchFamily="18" charset="0"/>
              </a:rPr>
              <a:t>and half close. </a:t>
            </a:r>
            <a:endParaRPr lang="en-GB" sz="2800" dirty="0" smtClean="0">
              <a:latin typeface="Constantia" pitchFamily="18" charset="0"/>
            </a:endParaRPr>
          </a:p>
          <a:p>
            <a:r>
              <a:rPr lang="en-GB" sz="2800" dirty="0" smtClean="0">
                <a:latin typeface="Constantia" pitchFamily="18" charset="0"/>
              </a:rPr>
              <a:t>The </a:t>
            </a:r>
            <a:r>
              <a:rPr lang="en-GB" sz="2800" dirty="0">
                <a:latin typeface="Constantia" pitchFamily="18" charset="0"/>
              </a:rPr>
              <a:t>tongue </a:t>
            </a:r>
            <a:r>
              <a:rPr lang="en-GB" sz="2800" dirty="0" smtClean="0">
                <a:latin typeface="Constantia" pitchFamily="18" charset="0"/>
              </a:rPr>
              <a:t>is tense.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 smtClean="0">
                <a:latin typeface="Constantia" pitchFamily="18" charset="0"/>
              </a:rPr>
              <a:t>The </a:t>
            </a:r>
            <a:r>
              <a:rPr lang="en-GB" sz="2800" dirty="0">
                <a:latin typeface="Constantia" pitchFamily="18" charset="0"/>
              </a:rPr>
              <a:t>lips </a:t>
            </a:r>
            <a:r>
              <a:rPr lang="en-GB" sz="2800" dirty="0" smtClean="0">
                <a:latin typeface="Constantia" pitchFamily="18" charset="0"/>
              </a:rPr>
              <a:t>are </a:t>
            </a:r>
            <a:r>
              <a:rPr lang="en-GB" sz="2800" dirty="0">
                <a:latin typeface="Constantia" pitchFamily="18" charset="0"/>
              </a:rPr>
              <a:t>rounded.</a:t>
            </a:r>
            <a:endParaRPr lang="es-E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571500" y="428625"/>
            <a:ext cx="807243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dirty="0">
                <a:latin typeface="Constantia" pitchFamily="18" charset="0"/>
              </a:rPr>
              <a:t>REGULARLY SPELT: </a:t>
            </a:r>
          </a:p>
          <a:p>
            <a:r>
              <a:rPr lang="en-GB" sz="3600" dirty="0" err="1" smtClean="0">
                <a:solidFill>
                  <a:srgbClr val="00FF00"/>
                </a:solidFill>
                <a:latin typeface="Constantia" pitchFamily="18" charset="0"/>
              </a:rPr>
              <a:t>ar</a:t>
            </a:r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, or</a:t>
            </a:r>
            <a:r>
              <a:rPr lang="en-GB" sz="3600" dirty="0" smtClean="0">
                <a:latin typeface="Constantia" pitchFamily="18" charset="0"/>
              </a:rPr>
              <a:t>: w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ar</a:t>
            </a:r>
            <a:r>
              <a:rPr lang="en-GB" sz="3600" dirty="0" smtClean="0">
                <a:latin typeface="Constantia" pitchFamily="18" charset="0"/>
              </a:rPr>
              <a:t>, qu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ar</a:t>
            </a:r>
            <a:r>
              <a:rPr lang="en-GB" sz="3600" dirty="0" smtClean="0">
                <a:latin typeface="Constantia" pitchFamily="18" charset="0"/>
              </a:rPr>
              <a:t>t, c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or</a:t>
            </a:r>
            <a:r>
              <a:rPr lang="en-GB" sz="3600" dirty="0" smtClean="0">
                <a:latin typeface="Constantia" pitchFamily="18" charset="0"/>
              </a:rPr>
              <a:t>d, h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or</a:t>
            </a:r>
            <a:r>
              <a:rPr lang="en-GB" sz="3600" dirty="0" smtClean="0">
                <a:latin typeface="Constantia" pitchFamily="18" charset="0"/>
              </a:rPr>
              <a:t>se, sw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or</a:t>
            </a:r>
            <a:r>
              <a:rPr lang="en-GB" sz="3600" dirty="0" smtClean="0">
                <a:latin typeface="Constantia" pitchFamily="18" charset="0"/>
              </a:rPr>
              <a:t>d, b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or</a:t>
            </a:r>
            <a:r>
              <a:rPr lang="en-GB" sz="3600" dirty="0" smtClean="0">
                <a:latin typeface="Constantia" pitchFamily="18" charset="0"/>
              </a:rPr>
              <a:t>n </a:t>
            </a:r>
            <a:endParaRPr lang="en-GB" sz="3600" dirty="0">
              <a:latin typeface="Constantia" pitchFamily="18" charset="0"/>
            </a:endParaRPr>
          </a:p>
          <a:p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ore</a:t>
            </a:r>
            <a:r>
              <a:rPr lang="en-GB" sz="3600" dirty="0" smtClean="0">
                <a:latin typeface="Constantia" pitchFamily="18" charset="0"/>
              </a:rPr>
              <a:t>: bef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ore</a:t>
            </a:r>
            <a:r>
              <a:rPr lang="en-GB" sz="3600" dirty="0" smtClean="0">
                <a:latin typeface="Constantia" pitchFamily="18" charset="0"/>
              </a:rPr>
              <a:t>, m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ore </a:t>
            </a:r>
            <a:endParaRPr lang="en-GB" sz="3600" u="sng" dirty="0">
              <a:solidFill>
                <a:srgbClr val="FFFF00"/>
              </a:solidFill>
              <a:latin typeface="Constantia" pitchFamily="18" charset="0"/>
            </a:endParaRPr>
          </a:p>
          <a:p>
            <a:r>
              <a:rPr lang="en-GB" sz="3600" dirty="0" smtClean="0">
                <a:solidFill>
                  <a:srgbClr val="FF0000"/>
                </a:solidFill>
                <a:latin typeface="Constantia" pitchFamily="18" charset="0"/>
              </a:rPr>
              <a:t>our</a:t>
            </a:r>
            <a:r>
              <a:rPr lang="en-GB" sz="3600" dirty="0" smtClean="0">
                <a:latin typeface="Constantia" pitchFamily="18" charset="0"/>
              </a:rPr>
              <a:t>: c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our</a:t>
            </a:r>
            <a:r>
              <a:rPr lang="en-GB" sz="3600" dirty="0" smtClean="0">
                <a:latin typeface="Constantia" pitchFamily="18" charset="0"/>
              </a:rPr>
              <a:t>t, f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our</a:t>
            </a:r>
            <a:endParaRPr lang="en-GB" sz="3600" u="sng" dirty="0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en-GB" sz="3600" dirty="0">
                <a:solidFill>
                  <a:srgbClr val="FF00FF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ar, </a:t>
            </a:r>
            <a:r>
              <a:rPr lang="en-GB" sz="3600" dirty="0" err="1" smtClean="0">
                <a:solidFill>
                  <a:srgbClr val="FF00FF"/>
                </a:solidFill>
                <a:latin typeface="Constantia" pitchFamily="18" charset="0"/>
              </a:rPr>
              <a:t>oor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: </a:t>
            </a:r>
            <a:r>
              <a:rPr lang="en-GB" sz="3600" dirty="0" smtClean="0">
                <a:latin typeface="Constantia" pitchFamily="18" charset="0"/>
              </a:rPr>
              <a:t>b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oar</a:t>
            </a:r>
            <a:r>
              <a:rPr lang="en-GB" sz="3600" dirty="0" smtClean="0">
                <a:latin typeface="Constantia" pitchFamily="18" charset="0"/>
              </a:rPr>
              <a:t>d, d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oor</a:t>
            </a:r>
            <a:r>
              <a:rPr lang="en-GB" sz="3600" dirty="0" smtClean="0">
                <a:latin typeface="Constantia" pitchFamily="18" charset="0"/>
              </a:rPr>
              <a:t>,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 </a:t>
            </a:r>
            <a:r>
              <a:rPr lang="en-GB" sz="3600" dirty="0" smtClean="0">
                <a:latin typeface="Constantia" pitchFamily="18" charset="0"/>
              </a:rPr>
              <a:t>fl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oor</a:t>
            </a:r>
          </a:p>
          <a:p>
            <a:r>
              <a:rPr lang="en-GB" sz="3600" dirty="0" smtClean="0">
                <a:solidFill>
                  <a:srgbClr val="FEBC16"/>
                </a:solidFill>
                <a:latin typeface="Constantia" pitchFamily="18" charset="0"/>
              </a:rPr>
              <a:t>au, </a:t>
            </a:r>
            <a:r>
              <a:rPr lang="en-GB" sz="3600" dirty="0" err="1" smtClean="0">
                <a:solidFill>
                  <a:srgbClr val="FEBC16"/>
                </a:solidFill>
                <a:latin typeface="Constantia" pitchFamily="18" charset="0"/>
              </a:rPr>
              <a:t>augh</a:t>
            </a:r>
            <a:r>
              <a:rPr lang="en-GB" sz="3600" dirty="0" smtClean="0">
                <a:latin typeface="Constantia" pitchFamily="18" charset="0"/>
              </a:rPr>
              <a:t>: f</a:t>
            </a:r>
            <a:r>
              <a:rPr lang="en-GB" sz="3600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nstantia" pitchFamily="18" charset="0"/>
              </a:rPr>
              <a:t>au</a:t>
            </a:r>
            <a:r>
              <a:rPr lang="en-GB" sz="3600" dirty="0" smtClean="0">
                <a:latin typeface="Constantia" pitchFamily="18" charset="0"/>
              </a:rPr>
              <a:t>lt, c</a:t>
            </a:r>
            <a:r>
              <a:rPr lang="en-GB" sz="3600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nstantia" pitchFamily="18" charset="0"/>
              </a:rPr>
              <a:t>au</a:t>
            </a:r>
            <a:r>
              <a:rPr lang="en-GB" sz="3600" dirty="0" smtClean="0">
                <a:latin typeface="Constantia" pitchFamily="18" charset="0"/>
              </a:rPr>
              <a:t>se, d</a:t>
            </a:r>
            <a:r>
              <a:rPr lang="en-GB" sz="3600" u="sng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nstantia" pitchFamily="18" charset="0"/>
              </a:rPr>
              <a:t>au</a:t>
            </a:r>
            <a:r>
              <a:rPr lang="en-GB" sz="3600" dirty="0" smtClean="0">
                <a:latin typeface="Constantia" pitchFamily="18" charset="0"/>
              </a:rPr>
              <a:t>ghter</a:t>
            </a:r>
          </a:p>
          <a:p>
            <a:r>
              <a:rPr lang="en-GB" sz="3600" dirty="0">
                <a:solidFill>
                  <a:srgbClr val="35E5FD"/>
                </a:solidFill>
                <a:latin typeface="Constantia" pitchFamily="18" charset="0"/>
              </a:rPr>
              <a:t>a</a:t>
            </a:r>
            <a:r>
              <a:rPr lang="en-GB" sz="3600" dirty="0" smtClean="0">
                <a:latin typeface="Constantia" pitchFamily="18" charset="0"/>
              </a:rPr>
              <a:t>: </a:t>
            </a:r>
            <a:r>
              <a:rPr lang="en-GB" sz="3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nstantia" pitchFamily="18" charset="0"/>
              </a:rPr>
              <a:t>a</a:t>
            </a:r>
            <a:r>
              <a:rPr lang="en-GB" sz="3600" dirty="0" smtClean="0">
                <a:latin typeface="Constantia" pitchFamily="18" charset="0"/>
              </a:rPr>
              <a:t>ll, t</a:t>
            </a:r>
            <a:r>
              <a:rPr lang="en-GB" sz="3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nstantia" pitchFamily="18" charset="0"/>
              </a:rPr>
              <a:t>a</a:t>
            </a:r>
            <a:r>
              <a:rPr lang="en-GB" sz="3600" dirty="0" smtClean="0">
                <a:latin typeface="Constantia" pitchFamily="18" charset="0"/>
              </a:rPr>
              <a:t>lk, s</a:t>
            </a:r>
            <a:r>
              <a:rPr lang="en-GB" sz="3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nstantia" pitchFamily="18" charset="0"/>
              </a:rPr>
              <a:t>a</a:t>
            </a:r>
            <a:r>
              <a:rPr lang="en-GB" sz="3600" dirty="0" smtClean="0">
                <a:latin typeface="Constantia" pitchFamily="18" charset="0"/>
              </a:rPr>
              <a:t>lt, w</a:t>
            </a:r>
            <a:r>
              <a:rPr lang="en-GB" sz="3600" u="sng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nstantia" pitchFamily="18" charset="0"/>
              </a:rPr>
              <a:t>a</a:t>
            </a:r>
            <a:r>
              <a:rPr lang="en-GB" sz="3600" dirty="0" smtClean="0">
                <a:latin typeface="Constantia" pitchFamily="18" charset="0"/>
              </a:rPr>
              <a:t>ter</a:t>
            </a:r>
          </a:p>
          <a:p>
            <a:r>
              <a:rPr lang="en-GB" sz="3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nstantia" pitchFamily="18" charset="0"/>
              </a:rPr>
              <a:t>aw</a:t>
            </a:r>
            <a:r>
              <a:rPr lang="en-GB" sz="3600" dirty="0" smtClean="0">
                <a:latin typeface="Constantia" pitchFamily="18" charset="0"/>
              </a:rPr>
              <a:t>: s</a:t>
            </a:r>
            <a:r>
              <a:rPr lang="en-GB" sz="36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nstantia" pitchFamily="18" charset="0"/>
              </a:rPr>
              <a:t>aw</a:t>
            </a:r>
            <a:r>
              <a:rPr lang="en-GB" sz="3600" dirty="0" smtClean="0">
                <a:latin typeface="Constantia" pitchFamily="18" charset="0"/>
              </a:rPr>
              <a:t>, l</a:t>
            </a:r>
            <a:r>
              <a:rPr lang="en-GB" sz="36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nstantia" pitchFamily="18" charset="0"/>
              </a:rPr>
              <a:t>aw</a:t>
            </a:r>
            <a:r>
              <a:rPr lang="en-GB" sz="3600" dirty="0" smtClean="0">
                <a:latin typeface="Constantia" pitchFamily="18" charset="0"/>
              </a:rPr>
              <a:t>n, j</a:t>
            </a:r>
            <a:r>
              <a:rPr lang="en-GB" sz="36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nstantia" pitchFamily="18" charset="0"/>
              </a:rPr>
              <a:t>aw</a:t>
            </a:r>
            <a:r>
              <a:rPr lang="en-GB" sz="3600" dirty="0" smtClean="0">
                <a:latin typeface="Constantia" pitchFamily="18" charset="0"/>
              </a:rPr>
              <a:t>, </a:t>
            </a:r>
            <a:r>
              <a:rPr lang="en-GB" sz="3600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nstantia" pitchFamily="18" charset="0"/>
              </a:rPr>
              <a:t>aw</a:t>
            </a:r>
            <a:r>
              <a:rPr lang="en-GB" sz="3600" dirty="0" smtClean="0">
                <a:latin typeface="Constantia" pitchFamily="18" charset="0"/>
              </a:rPr>
              <a:t>esome </a:t>
            </a:r>
          </a:p>
          <a:p>
            <a:r>
              <a:rPr lang="en-GB" sz="3600" dirty="0" err="1" smtClean="0">
                <a:solidFill>
                  <a:srgbClr val="0080EA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: b</a:t>
            </a:r>
            <a:r>
              <a:rPr lang="en-GB" sz="3600" u="sng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ght, </a:t>
            </a:r>
            <a:r>
              <a:rPr lang="en-GB" sz="3600" u="sng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ght</a:t>
            </a:r>
          </a:p>
          <a:p>
            <a:r>
              <a:rPr lang="en-GB" sz="3600" dirty="0" smtClean="0">
                <a:latin typeface="Constantia" pitchFamily="18" charset="0"/>
              </a:rPr>
              <a:t>Note: br</a:t>
            </a:r>
            <a:r>
              <a:rPr lang="en-GB" sz="3600" u="sng" dirty="0" smtClean="0">
                <a:solidFill>
                  <a:srgbClr val="6CEAD8"/>
                </a:solidFill>
                <a:latin typeface="Constantia" pitchFamily="18" charset="0"/>
              </a:rPr>
              <a:t>oa</a:t>
            </a:r>
            <a:r>
              <a:rPr lang="en-GB" sz="3600" dirty="0" smtClean="0">
                <a:latin typeface="Constantia" pitchFamily="18" charset="0"/>
              </a:rPr>
              <a:t>d</a:t>
            </a:r>
            <a:endParaRPr lang="en-GB" sz="3600" dirty="0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1000125" y="285750"/>
            <a:ext cx="764381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4400" dirty="0">
                <a:solidFill>
                  <a:srgbClr val="FFFF00"/>
                </a:solidFill>
                <a:latin typeface="Bauhaus 93" pitchFamily="82" charset="0"/>
              </a:rPr>
              <a:t>ENGLISH VOWEL Nº </a:t>
            </a:r>
            <a:r>
              <a:rPr lang="en-GB" sz="4400" dirty="0" smtClean="0">
                <a:solidFill>
                  <a:srgbClr val="FFFF00"/>
                </a:solidFill>
                <a:latin typeface="Bauhaus 93" pitchFamily="82" charset="0"/>
              </a:rPr>
              <a:t>8 /</a:t>
            </a:r>
            <a:r>
              <a:rPr lang="en-GB" sz="4400" b="1" dirty="0" smtClean="0">
                <a:solidFill>
                  <a:srgbClr val="FFFF00"/>
                </a:solidFill>
                <a:latin typeface="Bauhaus 93" pitchFamily="82" charset="0"/>
              </a:rPr>
              <a:t>ʊ</a:t>
            </a:r>
            <a:r>
              <a:rPr lang="en-GB" sz="4400" dirty="0" smtClean="0">
                <a:solidFill>
                  <a:srgbClr val="FFFF00"/>
                </a:solidFill>
                <a:latin typeface="Bauhaus 93" pitchFamily="82" charset="0"/>
              </a:rPr>
              <a:t>/ </a:t>
            </a:r>
            <a:endParaRPr lang="en-GB" sz="4400" dirty="0">
              <a:solidFill>
                <a:srgbClr val="FFFF00"/>
              </a:solidFill>
              <a:latin typeface="Bauhaus 93" pitchFamily="82" charset="0"/>
            </a:endParaRPr>
          </a:p>
        </p:txBody>
      </p:sp>
      <p:pic>
        <p:nvPicPr>
          <p:cNvPr id="3" name="2 Imagen"/>
          <p:cNvPicPr/>
          <p:nvPr/>
        </p:nvPicPr>
        <p:blipFill>
          <a:blip r:embed="rId2" cstate="print"/>
          <a:srcRect l="9171" t="77366" r="49912" b="4218"/>
          <a:stretch>
            <a:fillRect/>
          </a:stretch>
        </p:blipFill>
        <p:spPr bwMode="auto">
          <a:xfrm>
            <a:off x="714348" y="1000108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Imagen"/>
          <p:cNvPicPr/>
          <p:nvPr/>
        </p:nvPicPr>
        <p:blipFill>
          <a:blip r:embed="rId3" cstate="print"/>
          <a:srcRect l="62787" t="55425" r="9700" b="30327"/>
          <a:stretch>
            <a:fillRect/>
          </a:stretch>
        </p:blipFill>
        <p:spPr bwMode="auto">
          <a:xfrm>
            <a:off x="4214810" y="1000108"/>
            <a:ext cx="342902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071563" y="3929063"/>
            <a:ext cx="735806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dirty="0">
                <a:latin typeface="Constantia" pitchFamily="18" charset="0"/>
              </a:rPr>
              <a:t>The back of the tongue is raised </a:t>
            </a:r>
            <a:r>
              <a:rPr lang="en-GB" sz="2800" dirty="0" smtClean="0">
                <a:latin typeface="Constantia" pitchFamily="18" charset="0"/>
              </a:rPr>
              <a:t> towards the soft palate, but it is not so fully back vowel. 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>
                <a:latin typeface="Constantia" pitchFamily="18" charset="0"/>
              </a:rPr>
              <a:t>The height of the tongue </a:t>
            </a:r>
            <a:r>
              <a:rPr lang="en-GB" sz="2800" dirty="0" smtClean="0">
                <a:latin typeface="Constantia" pitchFamily="18" charset="0"/>
              </a:rPr>
              <a:t>is near a half close position. 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>
                <a:latin typeface="Constantia" pitchFamily="18" charset="0"/>
              </a:rPr>
              <a:t>The tongue </a:t>
            </a:r>
            <a:r>
              <a:rPr lang="en-GB" sz="2800" dirty="0" smtClean="0">
                <a:latin typeface="Constantia" pitchFamily="18" charset="0"/>
              </a:rPr>
              <a:t>is lax.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>
                <a:latin typeface="Constantia" pitchFamily="18" charset="0"/>
              </a:rPr>
              <a:t>The lips </a:t>
            </a:r>
            <a:r>
              <a:rPr lang="en-GB" sz="2800" dirty="0" smtClean="0">
                <a:latin typeface="Constantia" pitchFamily="18" charset="0"/>
              </a:rPr>
              <a:t>are close rounded</a:t>
            </a:r>
            <a:r>
              <a:rPr lang="en-GB" sz="2800" dirty="0">
                <a:latin typeface="Constantia" pitchFamily="18" charset="0"/>
              </a:rPr>
              <a:t>.</a:t>
            </a:r>
            <a:endParaRPr lang="es-E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571500" y="428625"/>
            <a:ext cx="807243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dirty="0">
                <a:latin typeface="Constantia" pitchFamily="18" charset="0"/>
              </a:rPr>
              <a:t>REGULARLY SPELT: </a:t>
            </a:r>
            <a:endParaRPr lang="en-GB" sz="3600" dirty="0" smtClean="0">
              <a:latin typeface="Constantia" pitchFamily="18" charset="0"/>
            </a:endParaRPr>
          </a:p>
          <a:p>
            <a:endParaRPr lang="en-GB" sz="3600" dirty="0">
              <a:latin typeface="Constantia" pitchFamily="18" charset="0"/>
            </a:endParaRPr>
          </a:p>
          <a:p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: b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tcher , cell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lar, c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shion, f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ll, p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t, s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gar </a:t>
            </a:r>
            <a:endParaRPr lang="en-GB" sz="3600" dirty="0">
              <a:latin typeface="Constantia" pitchFamily="18" charset="0"/>
            </a:endParaRPr>
          </a:p>
          <a:p>
            <a:r>
              <a:rPr lang="en-GB" sz="3600" dirty="0" err="1" smtClean="0">
                <a:solidFill>
                  <a:srgbClr val="FFFF00"/>
                </a:solidFill>
                <a:latin typeface="Constantia" pitchFamily="18" charset="0"/>
              </a:rPr>
              <a:t>oo</a:t>
            </a:r>
            <a:r>
              <a:rPr lang="en-GB" sz="3600" dirty="0" smtClean="0">
                <a:latin typeface="Constantia" pitchFamily="18" charset="0"/>
              </a:rPr>
              <a:t>: b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oo</a:t>
            </a:r>
            <a:r>
              <a:rPr lang="en-GB" sz="3600" dirty="0" smtClean="0">
                <a:latin typeface="Constantia" pitchFamily="18" charset="0"/>
              </a:rPr>
              <a:t>k, g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oo</a:t>
            </a:r>
            <a:r>
              <a:rPr lang="en-GB" sz="3600" dirty="0" smtClean="0">
                <a:latin typeface="Constantia" pitchFamily="18" charset="0"/>
              </a:rPr>
              <a:t>d, w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oo</a:t>
            </a:r>
            <a:r>
              <a:rPr lang="en-GB" sz="3600" dirty="0" smtClean="0">
                <a:latin typeface="Constantia" pitchFamily="18" charset="0"/>
              </a:rPr>
              <a:t>d, w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oo</a:t>
            </a:r>
            <a:r>
              <a:rPr lang="en-GB" sz="3600" dirty="0" smtClean="0">
                <a:latin typeface="Constantia" pitchFamily="18" charset="0"/>
              </a:rPr>
              <a:t>l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endParaRPr lang="en-GB" sz="3600" u="sng" dirty="0">
              <a:solidFill>
                <a:srgbClr val="FFFF00"/>
              </a:solidFill>
              <a:latin typeface="Constantia" pitchFamily="18" charset="0"/>
            </a:endParaRPr>
          </a:p>
          <a:p>
            <a:r>
              <a:rPr lang="en-GB" sz="3600" dirty="0" smtClean="0">
                <a:solidFill>
                  <a:srgbClr val="FF00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: b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som, w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lf, w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man </a:t>
            </a:r>
            <a:endParaRPr lang="en-GB" sz="3600" u="sng" dirty="0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en-GB" sz="3600" dirty="0" err="1" smtClean="0">
                <a:solidFill>
                  <a:srgbClr val="FF00FF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: </a:t>
            </a:r>
            <a:r>
              <a:rPr lang="en-GB" sz="3600" dirty="0" smtClean="0">
                <a:latin typeface="Constantia" pitchFamily="18" charset="0"/>
              </a:rPr>
              <a:t>sh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ld, c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rier, c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ld, w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ld </a:t>
            </a:r>
          </a:p>
          <a:p>
            <a:r>
              <a:rPr lang="en-GB" sz="3600" dirty="0" smtClean="0">
                <a:latin typeface="Constantia" pitchFamily="18" charset="0"/>
              </a:rPr>
              <a:t>Note: W</a:t>
            </a:r>
            <a:r>
              <a:rPr lang="en-GB" sz="3600" u="sng" dirty="0" smtClean="0">
                <a:solidFill>
                  <a:srgbClr val="0080EA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rcester </a:t>
            </a:r>
            <a:endParaRPr lang="en-GB" sz="3600" dirty="0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/>
          <p:nvPr/>
        </p:nvPicPr>
        <p:blipFill>
          <a:blip r:embed="rId2" cstate="print"/>
          <a:srcRect l="8466" t="46399" r="50088" b="34671"/>
          <a:stretch>
            <a:fillRect/>
          </a:stretch>
        </p:blipFill>
        <p:spPr bwMode="auto">
          <a:xfrm>
            <a:off x="1428728" y="1142984"/>
            <a:ext cx="3571900" cy="2967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/>
          <p:cNvPicPr/>
          <p:nvPr/>
        </p:nvPicPr>
        <p:blipFill>
          <a:blip r:embed="rId3" cstate="print">
            <a:lum bright="-30000" contrast="40000"/>
          </a:blip>
          <a:srcRect l="61552" t="8627" r="8818" b="76602"/>
          <a:stretch>
            <a:fillRect/>
          </a:stretch>
        </p:blipFill>
        <p:spPr bwMode="auto">
          <a:xfrm>
            <a:off x="5000628" y="1142984"/>
            <a:ext cx="335758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1000125" y="285750"/>
            <a:ext cx="76438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4400" dirty="0">
                <a:solidFill>
                  <a:srgbClr val="FFFF00"/>
                </a:solidFill>
                <a:latin typeface="Bauhaus 93" pitchFamily="82" charset="0"/>
              </a:rPr>
              <a:t>ENGLISH VOWEL Nº </a:t>
            </a:r>
            <a:r>
              <a:rPr lang="en-GB" sz="4400" dirty="0" smtClean="0">
                <a:solidFill>
                  <a:srgbClr val="FFFF00"/>
                </a:solidFill>
                <a:latin typeface="Bauhaus 93" pitchFamily="82" charset="0"/>
              </a:rPr>
              <a:t>9/u:/ </a:t>
            </a:r>
            <a:endParaRPr lang="en-GB" sz="4400" dirty="0">
              <a:solidFill>
                <a:srgbClr val="FFFF00"/>
              </a:solidFill>
              <a:latin typeface="Bauhaus 93" pitchFamily="82" charset="0"/>
            </a:endParaRP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142976" y="4180344"/>
            <a:ext cx="735806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dirty="0">
                <a:latin typeface="Constantia" pitchFamily="18" charset="0"/>
              </a:rPr>
              <a:t>The back of the tongue is raised </a:t>
            </a:r>
            <a:r>
              <a:rPr lang="en-GB" sz="2800" dirty="0" smtClean="0">
                <a:latin typeface="Constantia" pitchFamily="18" charset="0"/>
              </a:rPr>
              <a:t> towards the soft palate, so it is a back vowel. 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>
                <a:latin typeface="Constantia" pitchFamily="18" charset="0"/>
              </a:rPr>
              <a:t>The height of the tongue </a:t>
            </a:r>
            <a:r>
              <a:rPr lang="en-GB" sz="2800" dirty="0" smtClean="0">
                <a:latin typeface="Constantia" pitchFamily="18" charset="0"/>
              </a:rPr>
              <a:t>is raised to a close position. 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>
                <a:latin typeface="Constantia" pitchFamily="18" charset="0"/>
              </a:rPr>
              <a:t>The tongue </a:t>
            </a:r>
            <a:r>
              <a:rPr lang="en-GB" sz="2800" dirty="0" smtClean="0">
                <a:latin typeface="Constantia" pitchFamily="18" charset="0"/>
              </a:rPr>
              <a:t>is tense.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>
                <a:latin typeface="Constantia" pitchFamily="18" charset="0"/>
              </a:rPr>
              <a:t>The lips </a:t>
            </a:r>
            <a:r>
              <a:rPr lang="en-GB" sz="2800" dirty="0" smtClean="0">
                <a:latin typeface="Constantia" pitchFamily="18" charset="0"/>
              </a:rPr>
              <a:t>are close rounded</a:t>
            </a:r>
            <a:r>
              <a:rPr lang="en-GB" sz="2800" dirty="0">
                <a:latin typeface="Constantia" pitchFamily="18" charset="0"/>
              </a:rPr>
              <a:t>.</a:t>
            </a:r>
            <a:endParaRPr lang="es-E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785813" y="2000250"/>
            <a:ext cx="8001000" cy="4032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3200" dirty="0">
                <a:latin typeface="Constantia" pitchFamily="18" charset="0"/>
              </a:rPr>
              <a:t>Vowels are classified in terms of how much space there is between the tongue and the roof of the mouth, which is determined by the height of the tongue.</a:t>
            </a:r>
          </a:p>
          <a:p>
            <a:pPr>
              <a:defRPr/>
            </a:pPr>
            <a:endParaRPr lang="en-US" sz="3200" dirty="0">
              <a:latin typeface="Constantia" pitchFamily="18" charset="0"/>
            </a:endParaRPr>
          </a:p>
          <a:p>
            <a:pPr>
              <a:defRPr/>
            </a:pPr>
            <a:r>
              <a:rPr lang="en-US" sz="3200" dirty="0">
                <a:latin typeface="Constantia" pitchFamily="18" charset="0"/>
              </a:rPr>
              <a:t>There are three primary height distinctions among vowels: high (close), low (open), and mid.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2285984" y="357166"/>
            <a:ext cx="461190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Tongue Height</a:t>
            </a:r>
            <a:endParaRPr lang="en-GB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571500" y="428625"/>
            <a:ext cx="807243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dirty="0">
                <a:latin typeface="Constantia" pitchFamily="18" charset="0"/>
              </a:rPr>
              <a:t>REGULARLY SPELT: </a:t>
            </a:r>
            <a:endParaRPr lang="en-GB" sz="3600" dirty="0" smtClean="0">
              <a:latin typeface="Constantia" pitchFamily="18" charset="0"/>
            </a:endParaRPr>
          </a:p>
          <a:p>
            <a:endParaRPr lang="en-GB" sz="3600" dirty="0">
              <a:latin typeface="Constantia" pitchFamily="18" charset="0"/>
            </a:endParaRPr>
          </a:p>
          <a:p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: r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de , J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ne, S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san, cr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cial,  </a:t>
            </a:r>
            <a:endParaRPr lang="en-GB" sz="3600" dirty="0">
              <a:latin typeface="Constantia" pitchFamily="18" charset="0"/>
            </a:endParaRPr>
          </a:p>
          <a:p>
            <a:r>
              <a:rPr lang="en-GB" sz="3600" dirty="0" err="1" smtClean="0">
                <a:solidFill>
                  <a:srgbClr val="FFFF00"/>
                </a:solidFill>
                <a:latin typeface="Constantia" pitchFamily="18" charset="0"/>
              </a:rPr>
              <a:t>oo</a:t>
            </a:r>
            <a:r>
              <a:rPr lang="en-GB" sz="3600" dirty="0" smtClean="0">
                <a:latin typeface="Constantia" pitchFamily="18" charset="0"/>
              </a:rPr>
              <a:t>: f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oo</a:t>
            </a:r>
            <a:r>
              <a:rPr lang="en-GB" sz="3600" dirty="0" smtClean="0">
                <a:latin typeface="Constantia" pitchFamily="18" charset="0"/>
              </a:rPr>
              <a:t>d, s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oo</a:t>
            </a:r>
            <a:r>
              <a:rPr lang="en-GB" sz="3600" dirty="0" smtClean="0">
                <a:latin typeface="Constantia" pitchFamily="18" charset="0"/>
              </a:rPr>
              <a:t>n, m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oo</a:t>
            </a:r>
            <a:r>
              <a:rPr lang="en-GB" sz="3600" dirty="0" smtClean="0">
                <a:latin typeface="Constantia" pitchFamily="18" charset="0"/>
              </a:rPr>
              <a:t>n, sp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oo</a:t>
            </a:r>
            <a:r>
              <a:rPr lang="en-GB" sz="3600" dirty="0" smtClean="0">
                <a:latin typeface="Constantia" pitchFamily="18" charset="0"/>
              </a:rPr>
              <a:t>n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endParaRPr lang="en-GB" sz="3600" u="sng" dirty="0">
              <a:solidFill>
                <a:srgbClr val="FFFF00"/>
              </a:solidFill>
              <a:latin typeface="Constantia" pitchFamily="18" charset="0"/>
            </a:endParaRPr>
          </a:p>
          <a:p>
            <a:r>
              <a:rPr lang="en-GB" sz="3600" dirty="0" smtClean="0">
                <a:solidFill>
                  <a:srgbClr val="FF00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: d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, wh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, m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ve, l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</a:t>
            </a:r>
            <a:r>
              <a:rPr lang="en-GB" sz="3600" dirty="0" smtClean="0">
                <a:latin typeface="Constantia" pitchFamily="18" charset="0"/>
              </a:rPr>
              <a:t>se </a:t>
            </a:r>
            <a:endParaRPr lang="en-GB" sz="3600" u="sng" dirty="0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en-GB" sz="3600" dirty="0" err="1" smtClean="0">
                <a:solidFill>
                  <a:srgbClr val="FF00FF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: </a:t>
            </a:r>
            <a:r>
              <a:rPr lang="en-GB" sz="3600" dirty="0" smtClean="0">
                <a:latin typeface="Constantia" pitchFamily="18" charset="0"/>
              </a:rPr>
              <a:t>gr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p, s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p, thr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ou</a:t>
            </a:r>
            <a:r>
              <a:rPr lang="en-GB" sz="3600" dirty="0" smtClean="0">
                <a:latin typeface="Constantia" pitchFamily="18" charset="0"/>
              </a:rPr>
              <a:t>gh</a:t>
            </a:r>
          </a:p>
          <a:p>
            <a:r>
              <a:rPr lang="en-GB" sz="3600" dirty="0" err="1" smtClean="0">
                <a:solidFill>
                  <a:srgbClr val="00FF00"/>
                </a:solidFill>
                <a:latin typeface="Constantia" pitchFamily="18" charset="0"/>
              </a:rPr>
              <a:t>ew</a:t>
            </a:r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:</a:t>
            </a:r>
            <a:r>
              <a:rPr lang="en-GB" sz="3600" dirty="0" smtClean="0">
                <a:latin typeface="Constantia" pitchFamily="18" charset="0"/>
              </a:rPr>
              <a:t> ch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ew</a:t>
            </a:r>
            <a:r>
              <a:rPr lang="en-GB" sz="3600" dirty="0" smtClean="0">
                <a:latin typeface="Constantia" pitchFamily="18" charset="0"/>
              </a:rPr>
              <a:t>, </a:t>
            </a:r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fl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ew</a:t>
            </a:r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,</a:t>
            </a:r>
            <a:r>
              <a:rPr lang="en-GB" sz="3600" dirty="0" smtClean="0">
                <a:latin typeface="Constantia" pitchFamily="18" charset="0"/>
              </a:rPr>
              <a:t> gr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ew </a:t>
            </a:r>
          </a:p>
          <a:p>
            <a:r>
              <a:rPr lang="en-GB" sz="3600" dirty="0" err="1" smtClean="0">
                <a:solidFill>
                  <a:srgbClr val="FF6600"/>
                </a:solidFill>
                <a:latin typeface="Constantia" pitchFamily="18" charset="0"/>
              </a:rPr>
              <a:t>ue</a:t>
            </a:r>
            <a:endParaRPr lang="en-GB" sz="3600" dirty="0" smtClean="0">
              <a:solidFill>
                <a:srgbClr val="FF6600"/>
              </a:solidFill>
              <a:latin typeface="Constantia" pitchFamily="18" charset="0"/>
            </a:endParaRPr>
          </a:p>
          <a:p>
            <a:r>
              <a:rPr lang="en-GB" sz="3600" dirty="0" err="1" smtClean="0">
                <a:solidFill>
                  <a:srgbClr val="FF6600"/>
                </a:solidFill>
                <a:latin typeface="Constantia" pitchFamily="18" charset="0"/>
              </a:rPr>
              <a:t>ui</a:t>
            </a:r>
            <a:r>
              <a:rPr lang="en-GB" sz="3600" dirty="0" smtClean="0">
                <a:solidFill>
                  <a:srgbClr val="FF6600"/>
                </a:solidFill>
                <a:latin typeface="Constantia" pitchFamily="18" charset="0"/>
              </a:rPr>
              <a:t>          </a:t>
            </a:r>
            <a:r>
              <a:rPr lang="en-GB" sz="3600" dirty="0" smtClean="0">
                <a:latin typeface="Constantia" pitchFamily="18" charset="0"/>
              </a:rPr>
              <a:t>bl</a:t>
            </a:r>
            <a:r>
              <a:rPr lang="en-GB" sz="3600" u="sng" dirty="0" smtClean="0">
                <a:solidFill>
                  <a:srgbClr val="FF6600"/>
                </a:solidFill>
                <a:latin typeface="Constantia" pitchFamily="18" charset="0"/>
              </a:rPr>
              <a:t>ue</a:t>
            </a:r>
            <a:r>
              <a:rPr lang="en-GB" sz="3600" dirty="0" smtClean="0">
                <a:solidFill>
                  <a:srgbClr val="FF6600"/>
                </a:solidFill>
                <a:latin typeface="Constantia" pitchFamily="18" charset="0"/>
              </a:rPr>
              <a:t>, </a:t>
            </a:r>
            <a:r>
              <a:rPr lang="en-GB" sz="3600" dirty="0" smtClean="0">
                <a:latin typeface="Constantia" pitchFamily="18" charset="0"/>
              </a:rPr>
              <a:t>j</a:t>
            </a:r>
            <a:r>
              <a:rPr lang="en-GB" sz="3600" u="sng" dirty="0" smtClean="0">
                <a:solidFill>
                  <a:srgbClr val="FF6600"/>
                </a:solidFill>
                <a:latin typeface="Constantia" pitchFamily="18" charset="0"/>
              </a:rPr>
              <a:t>ui</a:t>
            </a:r>
            <a:r>
              <a:rPr lang="en-GB" sz="3600" dirty="0" smtClean="0">
                <a:latin typeface="Constantia" pitchFamily="18" charset="0"/>
              </a:rPr>
              <a:t>ce</a:t>
            </a:r>
            <a:r>
              <a:rPr lang="en-GB" sz="3600" dirty="0" smtClean="0">
                <a:solidFill>
                  <a:srgbClr val="FF6600"/>
                </a:solidFill>
                <a:latin typeface="Constantia" pitchFamily="18" charset="0"/>
              </a:rPr>
              <a:t>, </a:t>
            </a:r>
            <a:r>
              <a:rPr lang="en-GB" sz="3600" dirty="0" smtClean="0">
                <a:latin typeface="Constantia" pitchFamily="18" charset="0"/>
              </a:rPr>
              <a:t>sh</a:t>
            </a:r>
            <a:r>
              <a:rPr lang="en-GB" sz="3600" u="sng" dirty="0" smtClean="0">
                <a:solidFill>
                  <a:srgbClr val="FF6600"/>
                </a:solidFill>
                <a:latin typeface="Constantia" pitchFamily="18" charset="0"/>
              </a:rPr>
              <a:t>oe</a:t>
            </a:r>
            <a:r>
              <a:rPr lang="en-GB" sz="3600" dirty="0" smtClean="0">
                <a:solidFill>
                  <a:srgbClr val="FF6600"/>
                </a:solidFill>
                <a:latin typeface="Constantia" pitchFamily="18" charset="0"/>
              </a:rPr>
              <a:t>, </a:t>
            </a:r>
            <a:r>
              <a:rPr lang="en-GB" sz="3600" dirty="0" smtClean="0">
                <a:latin typeface="Constantia" pitchFamily="18" charset="0"/>
              </a:rPr>
              <a:t>cl</a:t>
            </a:r>
            <a:r>
              <a:rPr lang="en-GB" sz="3600" u="sng" dirty="0" smtClean="0">
                <a:solidFill>
                  <a:srgbClr val="FF6600"/>
                </a:solidFill>
                <a:latin typeface="Constantia" pitchFamily="18" charset="0"/>
              </a:rPr>
              <a:t>ue</a:t>
            </a:r>
          </a:p>
          <a:p>
            <a:r>
              <a:rPr lang="en-GB" sz="3600" dirty="0" err="1" smtClean="0">
                <a:solidFill>
                  <a:srgbClr val="FF6600"/>
                </a:solidFill>
                <a:latin typeface="Constantia" pitchFamily="18" charset="0"/>
              </a:rPr>
              <a:t>oe</a:t>
            </a:r>
            <a:endParaRPr lang="en-GB" sz="3600" dirty="0" smtClean="0">
              <a:solidFill>
                <a:srgbClr val="FF6600"/>
              </a:solidFill>
              <a:latin typeface="Constantia" pitchFamily="18" charset="0"/>
            </a:endParaRPr>
          </a:p>
        </p:txBody>
      </p:sp>
      <p:sp>
        <p:nvSpPr>
          <p:cNvPr id="4" name="3 Cerrar llave"/>
          <p:cNvSpPr/>
          <p:nvPr/>
        </p:nvSpPr>
        <p:spPr>
          <a:xfrm>
            <a:off x="1285852" y="4500570"/>
            <a:ext cx="571504" cy="1428760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85720" y="285728"/>
            <a:ext cx="850109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 smtClean="0">
                <a:latin typeface="Constantia" pitchFamily="18" charset="0"/>
              </a:rPr>
              <a:t>NOTE: </a:t>
            </a:r>
          </a:p>
          <a:p>
            <a:endParaRPr lang="en-GB" sz="3600" dirty="0" smtClean="0">
              <a:latin typeface="Constantia" pitchFamily="18" charset="0"/>
            </a:endParaRPr>
          </a:p>
          <a:p>
            <a:r>
              <a:rPr lang="en-GB" sz="3600" dirty="0" smtClean="0">
                <a:latin typeface="Constantia" pitchFamily="18" charset="0"/>
              </a:rPr>
              <a:t>In many cases of the spelling 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, </a:t>
            </a:r>
            <a:r>
              <a:rPr lang="en-GB" sz="3600" dirty="0" err="1" smtClean="0">
                <a:solidFill>
                  <a:srgbClr val="FFFF00"/>
                </a:solidFill>
                <a:latin typeface="Constantia" pitchFamily="18" charset="0"/>
              </a:rPr>
              <a:t>ew</a:t>
            </a:r>
            <a:r>
              <a:rPr lang="en-GB" sz="3600" dirty="0" smtClean="0">
                <a:latin typeface="Constantia" pitchFamily="18" charset="0"/>
              </a:rPr>
              <a:t>, </a:t>
            </a:r>
            <a:r>
              <a:rPr lang="en-GB" sz="3600" dirty="0" err="1" smtClean="0">
                <a:solidFill>
                  <a:srgbClr val="FFFF00"/>
                </a:solidFill>
                <a:latin typeface="Constantia" pitchFamily="18" charset="0"/>
              </a:rPr>
              <a:t>eu</a:t>
            </a:r>
            <a:r>
              <a:rPr lang="en-GB" sz="3600" dirty="0" smtClean="0">
                <a:latin typeface="Constantia" pitchFamily="18" charset="0"/>
              </a:rPr>
              <a:t>, </a:t>
            </a:r>
            <a:r>
              <a:rPr lang="en-GB" sz="3600" dirty="0" err="1" smtClean="0">
                <a:solidFill>
                  <a:srgbClr val="FFFF00"/>
                </a:solidFill>
                <a:latin typeface="Constantia" pitchFamily="18" charset="0"/>
              </a:rPr>
              <a:t>ue</a:t>
            </a:r>
            <a:r>
              <a:rPr lang="en-GB" sz="3600" dirty="0" smtClean="0">
                <a:latin typeface="Constantia" pitchFamily="18" charset="0"/>
              </a:rPr>
              <a:t>, </a:t>
            </a:r>
            <a:r>
              <a:rPr lang="en-GB" sz="3600" dirty="0" err="1" smtClean="0">
                <a:solidFill>
                  <a:srgbClr val="FFFF00"/>
                </a:solidFill>
                <a:latin typeface="Constantia" pitchFamily="18" charset="0"/>
              </a:rPr>
              <a:t>ui</a:t>
            </a:r>
            <a:r>
              <a:rPr lang="en-GB" sz="3600" dirty="0" smtClean="0">
                <a:latin typeface="Constantia" pitchFamily="18" charset="0"/>
              </a:rPr>
              <a:t>  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/u:/ </a:t>
            </a:r>
            <a:r>
              <a:rPr lang="en-GB" sz="3600" dirty="0" smtClean="0">
                <a:latin typeface="Constantia" pitchFamily="18" charset="0"/>
              </a:rPr>
              <a:t>is preceded by 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/j/</a:t>
            </a:r>
            <a:r>
              <a:rPr lang="en-GB" sz="3600" dirty="0" smtClean="0">
                <a:latin typeface="Constantia" pitchFamily="18" charset="0"/>
              </a:rPr>
              <a:t>: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  </a:t>
            </a:r>
          </a:p>
          <a:p>
            <a:r>
              <a:rPr lang="en-GB" sz="3600" dirty="0" smtClean="0">
                <a:latin typeface="Constantia" pitchFamily="18" charset="0"/>
              </a:rPr>
              <a:t>m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sic,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en-GB" sz="3600" dirty="0" smtClean="0">
                <a:latin typeface="Constantia" pitchFamily="18" charset="0"/>
              </a:rPr>
              <a:t>d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ke,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en-GB" sz="3600" dirty="0" smtClean="0">
                <a:latin typeface="Constantia" pitchFamily="18" charset="0"/>
              </a:rPr>
              <a:t>n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eu</a:t>
            </a:r>
            <a:r>
              <a:rPr lang="en-GB" sz="3600" dirty="0" smtClean="0">
                <a:latin typeface="Constantia" pitchFamily="18" charset="0"/>
              </a:rPr>
              <a:t>ter,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en-GB" sz="3600" dirty="0" smtClean="0">
                <a:latin typeface="Constantia" pitchFamily="18" charset="0"/>
              </a:rPr>
              <a:t>f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ew</a:t>
            </a:r>
            <a:r>
              <a:rPr lang="en-GB" sz="3600" dirty="0" smtClean="0">
                <a:latin typeface="Constantia" pitchFamily="18" charset="0"/>
              </a:rPr>
              <a:t>,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en-GB" sz="3600" dirty="0" smtClean="0">
                <a:latin typeface="Constantia" pitchFamily="18" charset="0"/>
              </a:rPr>
              <a:t>arg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ue</a:t>
            </a:r>
            <a:r>
              <a:rPr lang="en-GB" sz="3600" dirty="0" smtClean="0">
                <a:latin typeface="Constantia" pitchFamily="18" charset="0"/>
              </a:rPr>
              <a:t>, n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ui</a:t>
            </a:r>
            <a:r>
              <a:rPr lang="en-GB" sz="3600" dirty="0" smtClean="0">
                <a:latin typeface="Constantia" pitchFamily="18" charset="0"/>
              </a:rPr>
              <a:t>sance,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en-GB" sz="3600" dirty="0" smtClean="0">
                <a:latin typeface="Constantia" pitchFamily="18" charset="0"/>
              </a:rPr>
              <a:t>b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eau</a:t>
            </a:r>
            <a:r>
              <a:rPr lang="en-GB" sz="3600" dirty="0" smtClean="0">
                <a:latin typeface="Constantia" pitchFamily="18" charset="0"/>
              </a:rPr>
              <a:t>ty</a:t>
            </a:r>
          </a:p>
          <a:p>
            <a:endParaRPr lang="en-GB" sz="3600" dirty="0" smtClean="0">
              <a:latin typeface="Constantia" pitchFamily="18" charset="0"/>
            </a:endParaRPr>
          </a:p>
          <a:p>
            <a:r>
              <a:rPr lang="en-GB" sz="3600" dirty="0" smtClean="0">
                <a:latin typeface="Constantia" pitchFamily="18" charset="0"/>
              </a:rPr>
              <a:t>In some words both /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u:/ </a:t>
            </a:r>
            <a:r>
              <a:rPr lang="en-GB" sz="3600" dirty="0" smtClean="0">
                <a:latin typeface="Constantia" pitchFamily="18" charset="0"/>
              </a:rPr>
              <a:t>and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 /</a:t>
            </a:r>
            <a:r>
              <a:rPr lang="en-GB" sz="3600" dirty="0" err="1" smtClean="0">
                <a:solidFill>
                  <a:srgbClr val="FFFF00"/>
                </a:solidFill>
                <a:latin typeface="Constantia" pitchFamily="18" charset="0"/>
              </a:rPr>
              <a:t>ju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:/ </a:t>
            </a:r>
            <a:r>
              <a:rPr lang="en-GB" sz="3600" dirty="0" smtClean="0">
                <a:latin typeface="Constantia" pitchFamily="18" charset="0"/>
              </a:rPr>
              <a:t>are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r>
              <a:rPr lang="en-GB" sz="3600" dirty="0" smtClean="0">
                <a:latin typeface="Constantia" pitchFamily="18" charset="0"/>
              </a:rPr>
              <a:t>heard: </a:t>
            </a:r>
          </a:p>
          <a:p>
            <a:r>
              <a:rPr lang="en-GB" sz="3600" dirty="0" smtClean="0">
                <a:latin typeface="Constantia" pitchFamily="18" charset="0"/>
              </a:rPr>
              <a:t>s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ui</a:t>
            </a:r>
            <a:r>
              <a:rPr lang="en-GB" sz="3600" dirty="0" smtClean="0">
                <a:latin typeface="Constantia" pitchFamily="18" charset="0"/>
              </a:rPr>
              <a:t>t, enth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u</a:t>
            </a:r>
            <a:r>
              <a:rPr lang="en-GB" sz="3600" dirty="0" smtClean="0">
                <a:latin typeface="Constantia" pitchFamily="18" charset="0"/>
              </a:rPr>
              <a:t>siasm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</a:p>
          <a:p>
            <a:endParaRPr lang="en-GB" sz="3600" dirty="0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/>
          <p:nvPr/>
        </p:nvPicPr>
        <p:blipFill>
          <a:blip r:embed="rId2" cstate="print"/>
          <a:srcRect l="14283" t="77880" r="46149" b="5041"/>
          <a:stretch>
            <a:fillRect/>
          </a:stretch>
        </p:blipFill>
        <p:spPr bwMode="auto">
          <a:xfrm>
            <a:off x="1115616" y="1124744"/>
            <a:ext cx="335758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Imagen"/>
          <p:cNvPicPr/>
          <p:nvPr/>
        </p:nvPicPr>
        <p:blipFill>
          <a:blip r:embed="rId3" cstate="print">
            <a:lum bright="-30000" contrast="40000"/>
          </a:blip>
          <a:srcRect l="62787" t="8779" r="7760" b="76632"/>
          <a:stretch>
            <a:fillRect/>
          </a:stretch>
        </p:blipFill>
        <p:spPr bwMode="auto">
          <a:xfrm>
            <a:off x="4429124" y="1142984"/>
            <a:ext cx="309087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1000125" y="285750"/>
            <a:ext cx="76438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4400" dirty="0">
                <a:solidFill>
                  <a:srgbClr val="FFFF00"/>
                </a:solidFill>
                <a:latin typeface="Bauhaus 93" pitchFamily="82" charset="0"/>
              </a:rPr>
              <a:t>ENGLISH VOWEL Nº </a:t>
            </a:r>
            <a:r>
              <a:rPr lang="en-GB" sz="4400" dirty="0" smtClean="0">
                <a:solidFill>
                  <a:srgbClr val="FFFF00"/>
                </a:solidFill>
                <a:latin typeface="Bauhaus 93" pitchFamily="82" charset="0"/>
              </a:rPr>
              <a:t>11/</a:t>
            </a:r>
            <a:r>
              <a:rPr lang="en-GB" sz="4400" b="1" dirty="0" smtClean="0">
                <a:solidFill>
                  <a:srgbClr val="FFFF00"/>
                </a:solidFill>
                <a:latin typeface="Bauhaus 93" pitchFamily="82" charset="0"/>
              </a:rPr>
              <a:t>ɜ</a:t>
            </a:r>
            <a:r>
              <a:rPr lang="en-GB" sz="4400" dirty="0" smtClean="0">
                <a:solidFill>
                  <a:srgbClr val="FFFF00"/>
                </a:solidFill>
                <a:latin typeface="Bauhaus 93" pitchFamily="82" charset="0"/>
              </a:rPr>
              <a:t>:/ </a:t>
            </a:r>
            <a:endParaRPr lang="en-GB" sz="4400" dirty="0">
              <a:solidFill>
                <a:srgbClr val="FFFF00"/>
              </a:solidFill>
              <a:latin typeface="Bauhaus 93" pitchFamily="82" charset="0"/>
            </a:endParaRPr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071538" y="3857628"/>
            <a:ext cx="7358062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800" dirty="0">
                <a:latin typeface="Constantia" pitchFamily="18" charset="0"/>
              </a:rPr>
              <a:t>The </a:t>
            </a:r>
            <a:r>
              <a:rPr lang="en-GB" sz="2800" dirty="0" smtClean="0">
                <a:latin typeface="Constantia" pitchFamily="18" charset="0"/>
              </a:rPr>
              <a:t>central part of </a:t>
            </a:r>
            <a:r>
              <a:rPr lang="en-GB" sz="2800" dirty="0">
                <a:latin typeface="Constantia" pitchFamily="18" charset="0"/>
              </a:rPr>
              <a:t>the tongue is </a:t>
            </a:r>
            <a:r>
              <a:rPr lang="en-GB" sz="2800" dirty="0" smtClean="0">
                <a:latin typeface="Constantia" pitchFamily="18" charset="0"/>
              </a:rPr>
              <a:t>raised, so it is a central vowel. 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>
                <a:latin typeface="Constantia" pitchFamily="18" charset="0"/>
              </a:rPr>
              <a:t>The height of the tongue </a:t>
            </a:r>
            <a:r>
              <a:rPr lang="en-GB" sz="2800" dirty="0" smtClean="0">
                <a:latin typeface="Constantia" pitchFamily="18" charset="0"/>
              </a:rPr>
              <a:t>is </a:t>
            </a:r>
            <a:r>
              <a:rPr lang="en-GB" sz="2800" dirty="0" smtClean="0">
                <a:latin typeface="Constantia" pitchFamily="18" charset="0"/>
              </a:rPr>
              <a:t>near a </a:t>
            </a:r>
            <a:r>
              <a:rPr lang="en-GB" sz="2800" dirty="0" smtClean="0">
                <a:latin typeface="Constantia" pitchFamily="18" charset="0"/>
              </a:rPr>
              <a:t>half </a:t>
            </a:r>
            <a:r>
              <a:rPr lang="en-GB" sz="2800" dirty="0" smtClean="0">
                <a:latin typeface="Constantia" pitchFamily="18" charset="0"/>
              </a:rPr>
              <a:t>open.</a:t>
            </a:r>
            <a:endParaRPr lang="en-GB" sz="2800" dirty="0" smtClean="0">
              <a:latin typeface="Constantia" pitchFamily="18" charset="0"/>
            </a:endParaRPr>
          </a:p>
          <a:p>
            <a:r>
              <a:rPr lang="en-GB" sz="2800" dirty="0" smtClean="0">
                <a:latin typeface="Constantia" pitchFamily="18" charset="0"/>
              </a:rPr>
              <a:t>The </a:t>
            </a:r>
            <a:r>
              <a:rPr lang="en-GB" sz="2800" dirty="0">
                <a:latin typeface="Constantia" pitchFamily="18" charset="0"/>
              </a:rPr>
              <a:t>tongue </a:t>
            </a:r>
            <a:r>
              <a:rPr lang="en-GB" sz="2800" dirty="0" smtClean="0">
                <a:latin typeface="Constantia" pitchFamily="18" charset="0"/>
              </a:rPr>
              <a:t>is tense.</a:t>
            </a:r>
            <a:endParaRPr lang="en-GB" sz="2800" dirty="0">
              <a:latin typeface="Constantia" pitchFamily="18" charset="0"/>
            </a:endParaRPr>
          </a:p>
          <a:p>
            <a:r>
              <a:rPr lang="en-GB" sz="2800" dirty="0">
                <a:latin typeface="Constantia" pitchFamily="18" charset="0"/>
              </a:rPr>
              <a:t>The lips </a:t>
            </a:r>
            <a:r>
              <a:rPr lang="en-GB" sz="2800" dirty="0" smtClean="0">
                <a:latin typeface="Constantia" pitchFamily="18" charset="0"/>
              </a:rPr>
              <a:t>are moderately rounded</a:t>
            </a:r>
            <a:r>
              <a:rPr lang="en-GB" sz="2800" dirty="0">
                <a:latin typeface="Constantia" pitchFamily="18" charset="0"/>
              </a:rPr>
              <a:t>.</a:t>
            </a:r>
            <a:endParaRPr lang="es-E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>
            <a:spLocks noChangeArrowheads="1"/>
          </p:cNvSpPr>
          <p:nvPr/>
        </p:nvSpPr>
        <p:spPr bwMode="auto">
          <a:xfrm>
            <a:off x="571500" y="428625"/>
            <a:ext cx="807243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dirty="0">
                <a:latin typeface="Constantia" pitchFamily="18" charset="0"/>
              </a:rPr>
              <a:t>REGULARLY SPELT: </a:t>
            </a:r>
            <a:endParaRPr lang="en-GB" sz="3600" dirty="0" smtClean="0">
              <a:latin typeface="Constantia" pitchFamily="18" charset="0"/>
            </a:endParaRPr>
          </a:p>
          <a:p>
            <a:endParaRPr lang="en-GB" sz="3600" dirty="0">
              <a:latin typeface="Constantia" pitchFamily="18" charset="0"/>
            </a:endParaRPr>
          </a:p>
          <a:p>
            <a:r>
              <a:rPr lang="en-GB" sz="3600" dirty="0" err="1" smtClean="0">
                <a:solidFill>
                  <a:srgbClr val="00FF00"/>
                </a:solidFill>
                <a:latin typeface="Constantia" pitchFamily="18" charset="0"/>
              </a:rPr>
              <a:t>er</a:t>
            </a:r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, err</a:t>
            </a:r>
            <a:r>
              <a:rPr lang="en-GB" sz="3600" dirty="0" smtClean="0">
                <a:latin typeface="Constantia" pitchFamily="18" charset="0"/>
              </a:rPr>
              <a:t>: h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e</a:t>
            </a:r>
            <a:r>
              <a:rPr lang="en-GB" sz="3600" dirty="0" smtClean="0">
                <a:latin typeface="Constantia" pitchFamily="18" charset="0"/>
              </a:rPr>
              <a:t>r , s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e</a:t>
            </a:r>
            <a:r>
              <a:rPr lang="en-GB" sz="3600" dirty="0" smtClean="0">
                <a:latin typeface="Constantia" pitchFamily="18" charset="0"/>
              </a:rPr>
              <a:t>rve, 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e</a:t>
            </a:r>
            <a:r>
              <a:rPr lang="en-GB" sz="3600" dirty="0" smtClean="0">
                <a:latin typeface="Constantia" pitchFamily="18" charset="0"/>
              </a:rPr>
              <a:t>rr, </a:t>
            </a:r>
            <a:endParaRPr lang="en-GB" sz="3600" dirty="0">
              <a:latin typeface="Constantia" pitchFamily="18" charset="0"/>
            </a:endParaRPr>
          </a:p>
          <a:p>
            <a:r>
              <a:rPr lang="en-GB" sz="3600" dirty="0" err="1" smtClean="0">
                <a:solidFill>
                  <a:srgbClr val="FFFF00"/>
                </a:solidFill>
                <a:latin typeface="Constantia" pitchFamily="18" charset="0"/>
              </a:rPr>
              <a:t>ur</a:t>
            </a:r>
            <a:r>
              <a:rPr lang="en-GB" sz="3600" dirty="0" smtClean="0">
                <a:solidFill>
                  <a:srgbClr val="FFFF00"/>
                </a:solidFill>
                <a:latin typeface="Constantia" pitchFamily="18" charset="0"/>
              </a:rPr>
              <a:t>,</a:t>
            </a:r>
            <a:r>
              <a:rPr lang="en-GB" sz="3600" dirty="0" smtClean="0">
                <a:latin typeface="Constantia" pitchFamily="18" charset="0"/>
              </a:rPr>
              <a:t> </a:t>
            </a:r>
            <a:r>
              <a:rPr lang="en-GB" sz="3600" dirty="0" err="1" smtClean="0">
                <a:solidFill>
                  <a:srgbClr val="FFFF00"/>
                </a:solidFill>
                <a:latin typeface="Constantia" pitchFamily="18" charset="0"/>
              </a:rPr>
              <a:t>urr</a:t>
            </a:r>
            <a:r>
              <a:rPr lang="en-GB" sz="3600" dirty="0" smtClean="0">
                <a:latin typeface="Constantia" pitchFamily="18" charset="0"/>
              </a:rPr>
              <a:t>: t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ur</a:t>
            </a:r>
            <a:r>
              <a:rPr lang="en-GB" sz="3600" dirty="0" smtClean="0">
                <a:latin typeface="Constantia" pitchFamily="18" charset="0"/>
              </a:rPr>
              <a:t>n, ch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ur</a:t>
            </a:r>
            <a:r>
              <a:rPr lang="en-GB" sz="3600" dirty="0" smtClean="0">
                <a:latin typeface="Constantia" pitchFamily="18" charset="0"/>
              </a:rPr>
              <a:t>ch, p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urr</a:t>
            </a:r>
            <a:r>
              <a:rPr lang="en-GB" sz="3600" dirty="0" smtClean="0">
                <a:latin typeface="Constantia" pitchFamily="18" charset="0"/>
              </a:rPr>
              <a:t>, n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ur</a:t>
            </a:r>
            <a:r>
              <a:rPr lang="en-GB" sz="3600" dirty="0" smtClean="0">
                <a:latin typeface="Constantia" pitchFamily="18" charset="0"/>
              </a:rPr>
              <a:t>se</a:t>
            </a:r>
            <a:r>
              <a:rPr lang="en-GB" sz="3600" u="sng" dirty="0" smtClean="0">
                <a:solidFill>
                  <a:srgbClr val="FFFF00"/>
                </a:solidFill>
                <a:latin typeface="Constantia" pitchFamily="18" charset="0"/>
              </a:rPr>
              <a:t> </a:t>
            </a:r>
            <a:endParaRPr lang="en-GB" sz="3600" u="sng" dirty="0">
              <a:solidFill>
                <a:srgbClr val="FFFF00"/>
              </a:solidFill>
              <a:latin typeface="Constantia" pitchFamily="18" charset="0"/>
            </a:endParaRPr>
          </a:p>
          <a:p>
            <a:r>
              <a:rPr lang="en-GB" sz="3600" dirty="0" err="1" smtClean="0">
                <a:solidFill>
                  <a:srgbClr val="FF0000"/>
                </a:solidFill>
                <a:latin typeface="Constantia" pitchFamily="18" charset="0"/>
              </a:rPr>
              <a:t>ir</a:t>
            </a:r>
            <a:r>
              <a:rPr lang="en-GB" sz="3600" dirty="0" smtClean="0">
                <a:latin typeface="Constantia" pitchFamily="18" charset="0"/>
              </a:rPr>
              <a:t>, </a:t>
            </a:r>
            <a:r>
              <a:rPr lang="en-GB" sz="3600" dirty="0" smtClean="0">
                <a:solidFill>
                  <a:srgbClr val="FF0000"/>
                </a:solidFill>
                <a:latin typeface="Constantia" pitchFamily="18" charset="0"/>
              </a:rPr>
              <a:t>yr</a:t>
            </a:r>
            <a:r>
              <a:rPr lang="en-GB" sz="3600" dirty="0" smtClean="0">
                <a:latin typeface="Constantia" pitchFamily="18" charset="0"/>
              </a:rPr>
              <a:t>: b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ir</a:t>
            </a:r>
            <a:r>
              <a:rPr lang="en-GB" sz="3600" dirty="0" smtClean="0">
                <a:latin typeface="Constantia" pitchFamily="18" charset="0"/>
              </a:rPr>
              <a:t>d, f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ir</a:t>
            </a:r>
            <a:r>
              <a:rPr lang="en-GB" sz="3600" dirty="0" smtClean="0">
                <a:latin typeface="Constantia" pitchFamily="18" charset="0"/>
              </a:rPr>
              <a:t>st, g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ir</a:t>
            </a:r>
            <a:r>
              <a:rPr lang="en-GB" sz="3600" dirty="0" smtClean="0">
                <a:latin typeface="Constantia" pitchFamily="18" charset="0"/>
              </a:rPr>
              <a:t>l, m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yr</a:t>
            </a:r>
            <a:r>
              <a:rPr lang="en-GB" sz="3600" dirty="0" smtClean="0">
                <a:latin typeface="Constantia" pitchFamily="18" charset="0"/>
              </a:rPr>
              <a:t>tle </a:t>
            </a:r>
            <a:endParaRPr lang="en-GB" sz="3600" u="sng" dirty="0">
              <a:solidFill>
                <a:srgbClr val="FF0000"/>
              </a:solidFill>
              <a:latin typeface="Constantia" pitchFamily="18" charset="0"/>
            </a:endParaRPr>
          </a:p>
          <a:p>
            <a:r>
              <a:rPr lang="en-GB" sz="3600" dirty="0" err="1" smtClean="0">
                <a:solidFill>
                  <a:srgbClr val="FF00FF"/>
                </a:solidFill>
                <a:latin typeface="Constantia" pitchFamily="18" charset="0"/>
              </a:rPr>
              <a:t>w+o</a:t>
            </a:r>
            <a:r>
              <a:rPr lang="en-GB" sz="3600" dirty="0" smtClean="0">
                <a:solidFill>
                  <a:srgbClr val="FF00FF"/>
                </a:solidFill>
                <a:latin typeface="Constantia" pitchFamily="18" charset="0"/>
              </a:rPr>
              <a:t>: 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wo</a:t>
            </a:r>
            <a:r>
              <a:rPr lang="en-GB" sz="3600" dirty="0" smtClean="0">
                <a:latin typeface="Constantia" pitchFamily="18" charset="0"/>
              </a:rPr>
              <a:t>rd, 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wo</a:t>
            </a:r>
            <a:r>
              <a:rPr lang="en-GB" sz="3600" dirty="0" smtClean="0">
                <a:latin typeface="Constantia" pitchFamily="18" charset="0"/>
              </a:rPr>
              <a:t>rld, </a:t>
            </a:r>
            <a:r>
              <a:rPr lang="en-GB" sz="3600" u="sng" dirty="0" smtClean="0">
                <a:solidFill>
                  <a:srgbClr val="FF00FF"/>
                </a:solidFill>
                <a:latin typeface="Constantia" pitchFamily="18" charset="0"/>
              </a:rPr>
              <a:t>wo</a:t>
            </a:r>
            <a:r>
              <a:rPr lang="en-GB" sz="3600" dirty="0" smtClean="0">
                <a:latin typeface="Constantia" pitchFamily="18" charset="0"/>
              </a:rPr>
              <a:t>rse</a:t>
            </a:r>
          </a:p>
          <a:p>
            <a:r>
              <a:rPr lang="en-GB" sz="3600" dirty="0" smtClean="0">
                <a:solidFill>
                  <a:srgbClr val="00FF00"/>
                </a:solidFill>
                <a:latin typeface="Constantia" pitchFamily="18" charset="0"/>
              </a:rPr>
              <a:t>ear</a:t>
            </a:r>
            <a:r>
              <a:rPr lang="en-GB" sz="3600" dirty="0" smtClean="0">
                <a:latin typeface="Constantia" pitchFamily="18" charset="0"/>
              </a:rPr>
              <a:t>: 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ear</a:t>
            </a:r>
            <a:r>
              <a:rPr lang="en-GB" sz="3600" dirty="0" smtClean="0">
                <a:latin typeface="Constantia" pitchFamily="18" charset="0"/>
              </a:rPr>
              <a:t>th, h</a:t>
            </a:r>
            <a:r>
              <a:rPr lang="en-GB" sz="3600" u="sng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e</a:t>
            </a:r>
            <a:r>
              <a:rPr lang="en-GB" sz="3600" u="sng" dirty="0" smtClean="0">
                <a:solidFill>
                  <a:srgbClr val="00FF00"/>
                </a:solidFill>
                <a:latin typeface="Constantia" pitchFamily="18" charset="0"/>
              </a:rPr>
              <a:t>ar</a:t>
            </a:r>
            <a:r>
              <a:rPr lang="en-GB" sz="3600" dirty="0" smtClean="0">
                <a:latin typeface="Constantia" pitchFamily="18" charset="0"/>
              </a:rPr>
              <a:t>d</a:t>
            </a:r>
            <a:r>
              <a:rPr lang="en-GB" sz="3600" u="sng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</a:p>
          <a:p>
            <a:r>
              <a:rPr lang="en-GB" sz="3600" dirty="0" smtClean="0">
                <a:solidFill>
                  <a:srgbClr val="FF6600"/>
                </a:solidFill>
                <a:latin typeface="Constantia" pitchFamily="18" charset="0"/>
              </a:rPr>
              <a:t>our</a:t>
            </a:r>
            <a:r>
              <a:rPr lang="en-GB" sz="3600" dirty="0" smtClean="0">
                <a:latin typeface="Constantia" pitchFamily="18" charset="0"/>
              </a:rPr>
              <a:t>: j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our</a:t>
            </a:r>
            <a:r>
              <a:rPr lang="en-GB" sz="3600" dirty="0" smtClean="0">
                <a:latin typeface="Constantia" pitchFamily="18" charset="0"/>
              </a:rPr>
              <a:t>ney, c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our</a:t>
            </a:r>
            <a:r>
              <a:rPr lang="en-GB" sz="3600" dirty="0" smtClean="0">
                <a:latin typeface="Constantia" pitchFamily="18" charset="0"/>
              </a:rPr>
              <a:t>tesy, sc</a:t>
            </a:r>
            <a:r>
              <a:rPr lang="en-GB" sz="3600" u="sng" dirty="0" smtClean="0">
                <a:solidFill>
                  <a:srgbClr val="FF0000"/>
                </a:solidFill>
                <a:latin typeface="Constantia" pitchFamily="18" charset="0"/>
              </a:rPr>
              <a:t>our</a:t>
            </a:r>
            <a:r>
              <a:rPr lang="en-GB" sz="3600" dirty="0" smtClean="0">
                <a:latin typeface="Constantia" pitchFamily="18" charset="0"/>
              </a:rPr>
              <a:t>ge</a:t>
            </a:r>
          </a:p>
          <a:p>
            <a:r>
              <a:rPr lang="en-GB" sz="3600" dirty="0" smtClean="0">
                <a:latin typeface="Constantia" pitchFamily="18" charset="0"/>
              </a:rPr>
              <a:t>NOTE: c</a:t>
            </a:r>
            <a:r>
              <a:rPr lang="en-GB" sz="3600" u="sng" dirty="0" smtClean="0">
                <a:solidFill>
                  <a:srgbClr val="CC00FF"/>
                </a:solidFill>
                <a:latin typeface="Constantia" pitchFamily="18" charset="0"/>
              </a:rPr>
              <a:t>olo</a:t>
            </a:r>
            <a:r>
              <a:rPr lang="en-GB" sz="3600" dirty="0" smtClean="0">
                <a:latin typeface="Constantia" pitchFamily="18" charset="0"/>
              </a:rPr>
              <a:t>nel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phonetics_final.jpg"/>
          <p:cNvPicPr>
            <a:picLocks noChangeAspect="1"/>
          </p:cNvPicPr>
          <p:nvPr/>
        </p:nvPicPr>
        <p:blipFill>
          <a:blip r:embed="rId2" cstate="print"/>
          <a:srcRect t="2751" b="2751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71472" y="1643063"/>
            <a:ext cx="80010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dirty="0">
                <a:latin typeface="Constantia" pitchFamily="18" charset="0"/>
              </a:rPr>
              <a:t>Vowels are classified in terms of how far the raised body of the tongue is from the back of the mouth, which is called the </a:t>
            </a:r>
            <a:r>
              <a:rPr lang="en-US" sz="3600" dirty="0" err="1">
                <a:latin typeface="Constantia" pitchFamily="18" charset="0"/>
              </a:rPr>
              <a:t>backness</a:t>
            </a:r>
            <a:r>
              <a:rPr lang="en-US" sz="3600" dirty="0">
                <a:latin typeface="Constantia" pitchFamily="18" charset="0"/>
              </a:rPr>
              <a:t> of the tongue.</a:t>
            </a:r>
          </a:p>
          <a:p>
            <a:pPr>
              <a:defRPr/>
            </a:pPr>
            <a:endParaRPr lang="en-US" sz="3600" dirty="0">
              <a:latin typeface="Constantia" pitchFamily="18" charset="0"/>
            </a:endParaRPr>
          </a:p>
          <a:p>
            <a:pPr>
              <a:defRPr/>
            </a:pPr>
            <a:r>
              <a:rPr lang="en-US" sz="3600" dirty="0">
                <a:latin typeface="Constantia" pitchFamily="18" charset="0"/>
              </a:rPr>
              <a:t>There are three primary height distinctions among vowels: front, back, and central.</a:t>
            </a:r>
          </a:p>
          <a:p>
            <a:pPr>
              <a:defRPr/>
            </a:pPr>
            <a:endParaRPr lang="en-US" sz="3600" dirty="0">
              <a:latin typeface="Constantia" pitchFamily="18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1785918" y="214290"/>
            <a:ext cx="52621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Tongue </a:t>
            </a:r>
            <a:r>
              <a:rPr lang="en-GB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backness</a:t>
            </a:r>
            <a:endParaRPr lang="en-GB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phonetics_final2.jpg"/>
          <p:cNvPicPr>
            <a:picLocks noChangeAspect="1"/>
          </p:cNvPicPr>
          <p:nvPr/>
        </p:nvPicPr>
        <p:blipFill>
          <a:blip r:embed="rId2" cstate="print"/>
          <a:srcRect l="2751" r="2751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11560" y="332656"/>
            <a:ext cx="8028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2400" b="1" dirty="0" smtClean="0">
                <a:latin typeface="Constantia" pitchFamily="18" charset="0"/>
              </a:rPr>
              <a:t>ACCORDING TO TONGUE HEIGHT AND TONGUE BACKNESS VOWELS CAN BE CLASSIFIED INTO:  </a:t>
            </a:r>
            <a:endParaRPr lang="es-AR" sz="2400" b="1" dirty="0">
              <a:latin typeface="Constantia" pitchFamily="18" charset="0"/>
            </a:endParaRPr>
          </a:p>
        </p:txBody>
      </p:sp>
      <p:pic>
        <p:nvPicPr>
          <p:cNvPr id="3" name="2 Imagen" descr="Peter.Roach_1998_English.Phonetics.and.Phonology_2e.jpg"/>
          <p:cNvPicPr>
            <a:picLocks noChangeAspect="1"/>
          </p:cNvPicPr>
          <p:nvPr/>
        </p:nvPicPr>
        <p:blipFill>
          <a:blip r:embed="rId2" cstate="print"/>
          <a:srcRect l="14355" t="36350" r="44059" b="39500"/>
          <a:stretch>
            <a:fillRect/>
          </a:stretch>
        </p:blipFill>
        <p:spPr>
          <a:xfrm>
            <a:off x="1475656" y="1268760"/>
            <a:ext cx="6264696" cy="50405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500034" y="1225689"/>
            <a:ext cx="821534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dirty="0">
                <a:latin typeface="Constantia" pitchFamily="18" charset="0"/>
              </a:rPr>
              <a:t>Another aspect of vowel classification is the presence or absence of lip rounding . Some vowels, such as the vowels/ʊ/and /ɒ/ are formed with a high degree of lip rounding. </a:t>
            </a:r>
          </a:p>
          <a:p>
            <a:pPr>
              <a:defRPr/>
            </a:pPr>
            <a:endParaRPr lang="en-US" sz="3600" dirty="0">
              <a:latin typeface="Constantia" pitchFamily="18" charset="0"/>
            </a:endParaRPr>
          </a:p>
          <a:p>
            <a:pPr>
              <a:defRPr/>
            </a:pPr>
            <a:r>
              <a:rPr lang="en-US" sz="3600" dirty="0">
                <a:latin typeface="Constantia" pitchFamily="18" charset="0"/>
              </a:rPr>
              <a:t>Such vowels are called rounded vowels. Some vowels, such as /</a:t>
            </a:r>
            <a:r>
              <a:rPr lang="en-US" sz="3600" dirty="0" err="1">
                <a:latin typeface="Constantia" pitchFamily="18" charset="0"/>
              </a:rPr>
              <a:t>i</a:t>
            </a:r>
            <a:r>
              <a:rPr lang="en-US" sz="3600" dirty="0">
                <a:latin typeface="Constantia" pitchFamily="18" charset="0"/>
              </a:rPr>
              <a:t>/ and /ɜ:/, are formed without such rounding, and are called unrounded vowels.</a:t>
            </a:r>
          </a:p>
        </p:txBody>
      </p:sp>
      <p:sp>
        <p:nvSpPr>
          <p:cNvPr id="4" name="3 Rectángulo"/>
          <p:cNvSpPr/>
          <p:nvPr/>
        </p:nvSpPr>
        <p:spPr>
          <a:xfrm>
            <a:off x="1428728" y="285728"/>
            <a:ext cx="6000792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Lip Rounding/Posture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lip_posture.gif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285750" y="928688"/>
            <a:ext cx="4357688" cy="466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4714875" y="785813"/>
            <a:ext cx="4000500" cy="5324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+mn-lt"/>
              </a:rPr>
              <a:t>This diagram displays the two extreme lip postures and two intermediate lip postures. The high front cardinal vowel [</a:t>
            </a:r>
            <a:r>
              <a:rPr lang="en-US" sz="2000" dirty="0" err="1">
                <a:latin typeface="+mn-lt"/>
              </a:rPr>
              <a:t>i</a:t>
            </a:r>
            <a:r>
              <a:rPr lang="en-US" sz="2000" dirty="0">
                <a:latin typeface="+mn-lt"/>
              </a:rPr>
              <a:t>] has a very spread lip posture. The high back cardinal vowel [u] has a very tightly rounded lip posture. The low front cardinal vowel [a] has a spread lip posture but this is a more neutral posture than for [</a:t>
            </a:r>
            <a:r>
              <a:rPr lang="en-US" sz="2000" dirty="0" err="1">
                <a:latin typeface="+mn-lt"/>
              </a:rPr>
              <a:t>i</a:t>
            </a:r>
            <a:r>
              <a:rPr lang="en-US" sz="2000" dirty="0">
                <a:latin typeface="+mn-lt"/>
              </a:rPr>
              <a:t>] because the lower jaw position for this vowel causes the lips to be more open. The half-open back cardinal vowel [ɔ] has a rounded lip posture but the lips are more open then for [u] because of the lower jaw position.</a:t>
            </a:r>
            <a:endParaRPr lang="en-GB" sz="20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934</TotalTime>
  <Words>1455</Words>
  <Application>Microsoft Office PowerPoint</Application>
  <PresentationFormat>Presentación en pantalla (4:3)</PresentationFormat>
  <Paragraphs>174</Paragraphs>
  <Slides>33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33</vt:i4>
      </vt:variant>
    </vt:vector>
  </HeadingPairs>
  <TitlesOfParts>
    <vt:vector size="34" baseType="lpstr">
      <vt:lpstr>Brío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...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morfeo</dc:creator>
  <cp:lastModifiedBy>Carina</cp:lastModifiedBy>
  <cp:revision>91</cp:revision>
  <dcterms:created xsi:type="dcterms:W3CDTF">2010-05-20T12:48:12Z</dcterms:created>
  <dcterms:modified xsi:type="dcterms:W3CDTF">2013-06-13T21:29:47Z</dcterms:modified>
</cp:coreProperties>
</file>